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0"/>
  </p:notesMasterIdLst>
  <p:sldIdLst>
    <p:sldId id="256" r:id="rId2"/>
    <p:sldId id="463" r:id="rId3"/>
    <p:sldId id="556" r:id="rId4"/>
    <p:sldId id="555" r:id="rId5"/>
    <p:sldId id="560" r:id="rId6"/>
    <p:sldId id="570" r:id="rId7"/>
    <p:sldId id="545" r:id="rId8"/>
    <p:sldId id="571" r:id="rId9"/>
    <p:sldId id="573" r:id="rId10"/>
    <p:sldId id="554" r:id="rId11"/>
    <p:sldId id="559" r:id="rId12"/>
    <p:sldId id="572" r:id="rId13"/>
    <p:sldId id="574" r:id="rId14"/>
    <p:sldId id="575" r:id="rId15"/>
    <p:sldId id="576" r:id="rId16"/>
    <p:sldId id="577" r:id="rId17"/>
    <p:sldId id="518" r:id="rId18"/>
    <p:sldId id="578" r:id="rId19"/>
    <p:sldId id="582" r:id="rId20"/>
    <p:sldId id="579" r:id="rId21"/>
    <p:sldId id="580" r:id="rId22"/>
    <p:sldId id="561" r:id="rId23"/>
    <p:sldId id="524" r:id="rId24"/>
    <p:sldId id="581" r:id="rId25"/>
    <p:sldId id="516" r:id="rId26"/>
    <p:sldId id="517" r:id="rId27"/>
    <p:sldId id="523" r:id="rId28"/>
    <p:sldId id="564" r:id="rId29"/>
    <p:sldId id="562" r:id="rId30"/>
    <p:sldId id="522" r:id="rId31"/>
    <p:sldId id="563" r:id="rId32"/>
    <p:sldId id="565" r:id="rId33"/>
    <p:sldId id="566" r:id="rId34"/>
    <p:sldId id="520" r:id="rId35"/>
    <p:sldId id="567" r:id="rId36"/>
    <p:sldId id="568" r:id="rId37"/>
    <p:sldId id="508" r:id="rId38"/>
    <p:sldId id="569" r:id="rId39"/>
    <p:sldId id="509" r:id="rId40"/>
    <p:sldId id="521" r:id="rId41"/>
    <p:sldId id="528" r:id="rId42"/>
    <p:sldId id="280" r:id="rId43"/>
    <p:sldId id="527" r:id="rId44"/>
    <p:sldId id="529" r:id="rId45"/>
    <p:sldId id="530" r:id="rId46"/>
    <p:sldId id="531" r:id="rId47"/>
    <p:sldId id="510" r:id="rId48"/>
    <p:sldId id="511" r:id="rId49"/>
    <p:sldId id="512" r:id="rId50"/>
    <p:sldId id="513" r:id="rId51"/>
    <p:sldId id="514" r:id="rId52"/>
    <p:sldId id="515" r:id="rId53"/>
    <p:sldId id="477" r:id="rId54"/>
    <p:sldId id="399" r:id="rId55"/>
    <p:sldId id="409" r:id="rId56"/>
    <p:sldId id="481" r:id="rId57"/>
    <p:sldId id="482" r:id="rId58"/>
    <p:sldId id="507" r:id="rId5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4" d="100"/>
          <a:sy n="104" d="100"/>
        </p:scale>
        <p:origin x="284" y="8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222D637-C006-42E6-A174-C6026AE378E9}" type="datetimeFigureOut">
              <a:rPr lang="en-US" smtClean="0"/>
              <a:t>10/21/2024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901250-761B-44F6-8368-AF30FD50D892}" type="slidenum">
              <a:rPr lang="en-US" smtClean="0"/>
              <a:t>‹#›</a:t>
            </a:fld>
            <a:endParaRPr lang="en-US"/>
          </a:p>
        </p:txBody>
      </p:sp>
    </p:spTree>
    <p:extLst>
      <p:ext uri="{BB962C8B-B14F-4D97-AF65-F5344CB8AC3E}">
        <p14:creationId xmlns:p14="http://schemas.microsoft.com/office/powerpoint/2010/main" val="25150921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701775E-EDE2-4DE5-A02D-A8BD8C6F6AC0}" type="slidenum">
              <a:rPr lang="en-US" smtClean="0"/>
              <a:t>24</a:t>
            </a:fld>
            <a:endParaRPr lang="en-US"/>
          </a:p>
        </p:txBody>
      </p:sp>
    </p:spTree>
    <p:extLst>
      <p:ext uri="{BB962C8B-B14F-4D97-AF65-F5344CB8AC3E}">
        <p14:creationId xmlns:p14="http://schemas.microsoft.com/office/powerpoint/2010/main" val="35570472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E6395E-E079-DACB-6D25-57F51D4C98A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511E57C-29F5-F905-5B42-98C60F0F827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11F71E9-5DA9-7716-49A2-F07114C2248C}"/>
              </a:ext>
            </a:extLst>
          </p:cNvPr>
          <p:cNvSpPr>
            <a:spLocks noGrp="1"/>
          </p:cNvSpPr>
          <p:nvPr>
            <p:ph type="dt" sz="half" idx="10"/>
          </p:nvPr>
        </p:nvSpPr>
        <p:spPr/>
        <p:txBody>
          <a:bodyPr/>
          <a:lstStyle/>
          <a:p>
            <a:fld id="{A07C0A8A-41AC-4DAE-9E4E-FDD64E7E0D14}" type="datetimeFigureOut">
              <a:rPr lang="en-US" smtClean="0"/>
              <a:t>10/21/2024</a:t>
            </a:fld>
            <a:endParaRPr lang="en-US"/>
          </a:p>
        </p:txBody>
      </p:sp>
      <p:sp>
        <p:nvSpPr>
          <p:cNvPr id="5" name="Footer Placeholder 4">
            <a:extLst>
              <a:ext uri="{FF2B5EF4-FFF2-40B4-BE49-F238E27FC236}">
                <a16:creationId xmlns:a16="http://schemas.microsoft.com/office/drawing/2014/main" id="{0E18502B-4907-75FF-A9BB-80D9AAFE728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8271CF6-B4C0-BF2D-11DE-E0BEA28BC5A0}"/>
              </a:ext>
            </a:extLst>
          </p:cNvPr>
          <p:cNvSpPr>
            <a:spLocks noGrp="1"/>
          </p:cNvSpPr>
          <p:nvPr>
            <p:ph type="sldNum" sz="quarter" idx="12"/>
          </p:nvPr>
        </p:nvSpPr>
        <p:spPr/>
        <p:txBody>
          <a:bodyPr/>
          <a:lstStyle/>
          <a:p>
            <a:fld id="{DF859B9F-1392-4886-95E1-6327877061A5}" type="slidenum">
              <a:rPr lang="en-US" smtClean="0"/>
              <a:t>‹#›</a:t>
            </a:fld>
            <a:endParaRPr lang="en-US"/>
          </a:p>
        </p:txBody>
      </p:sp>
    </p:spTree>
    <p:extLst>
      <p:ext uri="{BB962C8B-B14F-4D97-AF65-F5344CB8AC3E}">
        <p14:creationId xmlns:p14="http://schemas.microsoft.com/office/powerpoint/2010/main" val="4102850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246F19-9775-741C-EC49-DCCF3BD2C4C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A8F0242-646E-6F4E-4E1B-AC31A2A15AE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095D07D-9B81-ABE3-7185-B4C08B8F46C9}"/>
              </a:ext>
            </a:extLst>
          </p:cNvPr>
          <p:cNvSpPr>
            <a:spLocks noGrp="1"/>
          </p:cNvSpPr>
          <p:nvPr>
            <p:ph type="dt" sz="half" idx="10"/>
          </p:nvPr>
        </p:nvSpPr>
        <p:spPr/>
        <p:txBody>
          <a:bodyPr/>
          <a:lstStyle/>
          <a:p>
            <a:fld id="{A07C0A8A-41AC-4DAE-9E4E-FDD64E7E0D14}" type="datetimeFigureOut">
              <a:rPr lang="en-US" smtClean="0"/>
              <a:t>10/21/2024</a:t>
            </a:fld>
            <a:endParaRPr lang="en-US"/>
          </a:p>
        </p:txBody>
      </p:sp>
      <p:sp>
        <p:nvSpPr>
          <p:cNvPr id="5" name="Footer Placeholder 4">
            <a:extLst>
              <a:ext uri="{FF2B5EF4-FFF2-40B4-BE49-F238E27FC236}">
                <a16:creationId xmlns:a16="http://schemas.microsoft.com/office/drawing/2014/main" id="{066A1A36-FE5F-FA2B-E9EB-26D3D7CB156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EA02252-D52F-CD5B-E286-2EBB19BBECD2}"/>
              </a:ext>
            </a:extLst>
          </p:cNvPr>
          <p:cNvSpPr>
            <a:spLocks noGrp="1"/>
          </p:cNvSpPr>
          <p:nvPr>
            <p:ph type="sldNum" sz="quarter" idx="12"/>
          </p:nvPr>
        </p:nvSpPr>
        <p:spPr/>
        <p:txBody>
          <a:bodyPr/>
          <a:lstStyle/>
          <a:p>
            <a:fld id="{DF859B9F-1392-4886-95E1-6327877061A5}" type="slidenum">
              <a:rPr lang="en-US" smtClean="0"/>
              <a:t>‹#›</a:t>
            </a:fld>
            <a:endParaRPr lang="en-US"/>
          </a:p>
        </p:txBody>
      </p:sp>
    </p:spTree>
    <p:extLst>
      <p:ext uri="{BB962C8B-B14F-4D97-AF65-F5344CB8AC3E}">
        <p14:creationId xmlns:p14="http://schemas.microsoft.com/office/powerpoint/2010/main" val="27635614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F0644E3-D095-45E8-8EA0-E2AFF3A4DA4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D36AE5F-5955-AAB2-4652-F50EBBA57F1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61DC67C-13F0-0123-EE54-C39B5162E443}"/>
              </a:ext>
            </a:extLst>
          </p:cNvPr>
          <p:cNvSpPr>
            <a:spLocks noGrp="1"/>
          </p:cNvSpPr>
          <p:nvPr>
            <p:ph type="dt" sz="half" idx="10"/>
          </p:nvPr>
        </p:nvSpPr>
        <p:spPr/>
        <p:txBody>
          <a:bodyPr/>
          <a:lstStyle/>
          <a:p>
            <a:fld id="{A07C0A8A-41AC-4DAE-9E4E-FDD64E7E0D14}" type="datetimeFigureOut">
              <a:rPr lang="en-US" smtClean="0"/>
              <a:t>10/21/2024</a:t>
            </a:fld>
            <a:endParaRPr lang="en-US"/>
          </a:p>
        </p:txBody>
      </p:sp>
      <p:sp>
        <p:nvSpPr>
          <p:cNvPr id="5" name="Footer Placeholder 4">
            <a:extLst>
              <a:ext uri="{FF2B5EF4-FFF2-40B4-BE49-F238E27FC236}">
                <a16:creationId xmlns:a16="http://schemas.microsoft.com/office/drawing/2014/main" id="{27D9E99A-F71D-6B91-D588-F6996A617D6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73557B-A0F3-3845-E09A-48858AAB998D}"/>
              </a:ext>
            </a:extLst>
          </p:cNvPr>
          <p:cNvSpPr>
            <a:spLocks noGrp="1"/>
          </p:cNvSpPr>
          <p:nvPr>
            <p:ph type="sldNum" sz="quarter" idx="12"/>
          </p:nvPr>
        </p:nvSpPr>
        <p:spPr/>
        <p:txBody>
          <a:bodyPr/>
          <a:lstStyle/>
          <a:p>
            <a:fld id="{DF859B9F-1392-4886-95E1-6327877061A5}" type="slidenum">
              <a:rPr lang="en-US" smtClean="0"/>
              <a:t>‹#›</a:t>
            </a:fld>
            <a:endParaRPr lang="en-US"/>
          </a:p>
        </p:txBody>
      </p:sp>
    </p:spTree>
    <p:extLst>
      <p:ext uri="{BB962C8B-B14F-4D97-AF65-F5344CB8AC3E}">
        <p14:creationId xmlns:p14="http://schemas.microsoft.com/office/powerpoint/2010/main" val="3945142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32302587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D889E8-FCB4-9DA9-0A7D-8655E39CBF6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BD7BFB0-8F07-3C1B-C37E-6D7CB0A185D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7612626-62C0-F477-6CCC-65005110E278}"/>
              </a:ext>
            </a:extLst>
          </p:cNvPr>
          <p:cNvSpPr>
            <a:spLocks noGrp="1"/>
          </p:cNvSpPr>
          <p:nvPr>
            <p:ph type="dt" sz="half" idx="10"/>
          </p:nvPr>
        </p:nvSpPr>
        <p:spPr/>
        <p:txBody>
          <a:bodyPr/>
          <a:lstStyle/>
          <a:p>
            <a:fld id="{A07C0A8A-41AC-4DAE-9E4E-FDD64E7E0D14}" type="datetimeFigureOut">
              <a:rPr lang="en-US" smtClean="0"/>
              <a:t>10/21/2024</a:t>
            </a:fld>
            <a:endParaRPr lang="en-US"/>
          </a:p>
        </p:txBody>
      </p:sp>
      <p:sp>
        <p:nvSpPr>
          <p:cNvPr id="5" name="Footer Placeholder 4">
            <a:extLst>
              <a:ext uri="{FF2B5EF4-FFF2-40B4-BE49-F238E27FC236}">
                <a16:creationId xmlns:a16="http://schemas.microsoft.com/office/drawing/2014/main" id="{73E81A14-A92C-660C-BFF1-2256458CE68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3AFDDE6-514B-C120-9491-856D93CD7E42}"/>
              </a:ext>
            </a:extLst>
          </p:cNvPr>
          <p:cNvSpPr>
            <a:spLocks noGrp="1"/>
          </p:cNvSpPr>
          <p:nvPr>
            <p:ph type="sldNum" sz="quarter" idx="12"/>
          </p:nvPr>
        </p:nvSpPr>
        <p:spPr/>
        <p:txBody>
          <a:bodyPr/>
          <a:lstStyle/>
          <a:p>
            <a:fld id="{DF859B9F-1392-4886-95E1-6327877061A5}" type="slidenum">
              <a:rPr lang="en-US" smtClean="0"/>
              <a:t>‹#›</a:t>
            </a:fld>
            <a:endParaRPr lang="en-US"/>
          </a:p>
        </p:txBody>
      </p:sp>
    </p:spTree>
    <p:extLst>
      <p:ext uri="{BB962C8B-B14F-4D97-AF65-F5344CB8AC3E}">
        <p14:creationId xmlns:p14="http://schemas.microsoft.com/office/powerpoint/2010/main" val="12499256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07DE49-66CB-31F1-9FB1-26059AA7D32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2883F89-DD41-2E22-51DF-3F664083C92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3A42583-9B81-8E22-40D8-D858C6B2C5C6}"/>
              </a:ext>
            </a:extLst>
          </p:cNvPr>
          <p:cNvSpPr>
            <a:spLocks noGrp="1"/>
          </p:cNvSpPr>
          <p:nvPr>
            <p:ph type="dt" sz="half" idx="10"/>
          </p:nvPr>
        </p:nvSpPr>
        <p:spPr/>
        <p:txBody>
          <a:bodyPr/>
          <a:lstStyle/>
          <a:p>
            <a:fld id="{A07C0A8A-41AC-4DAE-9E4E-FDD64E7E0D14}" type="datetimeFigureOut">
              <a:rPr lang="en-US" smtClean="0"/>
              <a:t>10/21/2024</a:t>
            </a:fld>
            <a:endParaRPr lang="en-US"/>
          </a:p>
        </p:txBody>
      </p:sp>
      <p:sp>
        <p:nvSpPr>
          <p:cNvPr id="5" name="Footer Placeholder 4">
            <a:extLst>
              <a:ext uri="{FF2B5EF4-FFF2-40B4-BE49-F238E27FC236}">
                <a16:creationId xmlns:a16="http://schemas.microsoft.com/office/drawing/2014/main" id="{6A9E60ED-6415-E3A1-C265-30E2362C393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B046095-DBBF-DE47-6DE3-AC6B04F450F7}"/>
              </a:ext>
            </a:extLst>
          </p:cNvPr>
          <p:cNvSpPr>
            <a:spLocks noGrp="1"/>
          </p:cNvSpPr>
          <p:nvPr>
            <p:ph type="sldNum" sz="quarter" idx="12"/>
          </p:nvPr>
        </p:nvSpPr>
        <p:spPr/>
        <p:txBody>
          <a:bodyPr/>
          <a:lstStyle/>
          <a:p>
            <a:fld id="{DF859B9F-1392-4886-95E1-6327877061A5}" type="slidenum">
              <a:rPr lang="en-US" smtClean="0"/>
              <a:t>‹#›</a:t>
            </a:fld>
            <a:endParaRPr lang="en-US"/>
          </a:p>
        </p:txBody>
      </p:sp>
    </p:spTree>
    <p:extLst>
      <p:ext uri="{BB962C8B-B14F-4D97-AF65-F5344CB8AC3E}">
        <p14:creationId xmlns:p14="http://schemas.microsoft.com/office/powerpoint/2010/main" val="34264697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7F89F-1659-6ADC-5C23-CA6D6DC1D17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297093D-9C34-89BA-4CAE-C09D987F012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1E4605B-DED1-0FE9-A171-7732D075D63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C056C3D-7BEB-7411-21D9-DA641225474C}"/>
              </a:ext>
            </a:extLst>
          </p:cNvPr>
          <p:cNvSpPr>
            <a:spLocks noGrp="1"/>
          </p:cNvSpPr>
          <p:nvPr>
            <p:ph type="dt" sz="half" idx="10"/>
          </p:nvPr>
        </p:nvSpPr>
        <p:spPr/>
        <p:txBody>
          <a:bodyPr/>
          <a:lstStyle/>
          <a:p>
            <a:fld id="{A07C0A8A-41AC-4DAE-9E4E-FDD64E7E0D14}" type="datetimeFigureOut">
              <a:rPr lang="en-US" smtClean="0"/>
              <a:t>10/21/2024</a:t>
            </a:fld>
            <a:endParaRPr lang="en-US"/>
          </a:p>
        </p:txBody>
      </p:sp>
      <p:sp>
        <p:nvSpPr>
          <p:cNvPr id="6" name="Footer Placeholder 5">
            <a:extLst>
              <a:ext uri="{FF2B5EF4-FFF2-40B4-BE49-F238E27FC236}">
                <a16:creationId xmlns:a16="http://schemas.microsoft.com/office/drawing/2014/main" id="{E2E14848-119F-0F22-5E3E-EF27FC13B6A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33F5BDF-DA69-6CA4-0E68-1D9BD9F21593}"/>
              </a:ext>
            </a:extLst>
          </p:cNvPr>
          <p:cNvSpPr>
            <a:spLocks noGrp="1"/>
          </p:cNvSpPr>
          <p:nvPr>
            <p:ph type="sldNum" sz="quarter" idx="12"/>
          </p:nvPr>
        </p:nvSpPr>
        <p:spPr/>
        <p:txBody>
          <a:bodyPr/>
          <a:lstStyle/>
          <a:p>
            <a:fld id="{DF859B9F-1392-4886-95E1-6327877061A5}" type="slidenum">
              <a:rPr lang="en-US" smtClean="0"/>
              <a:t>‹#›</a:t>
            </a:fld>
            <a:endParaRPr lang="en-US"/>
          </a:p>
        </p:txBody>
      </p:sp>
    </p:spTree>
    <p:extLst>
      <p:ext uri="{BB962C8B-B14F-4D97-AF65-F5344CB8AC3E}">
        <p14:creationId xmlns:p14="http://schemas.microsoft.com/office/powerpoint/2010/main" val="13336753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15D7A2-D118-7739-D659-DFF55A94861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2897781-3927-4358-341E-FBC58DA9BDF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F66BBA0-9B8D-A118-6CB6-3A58186FFA7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DD9F280-F299-00B9-8708-87B5B5566F4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0469B73-0A37-32C7-7EFE-CA944A25FA9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9722BFB-5D16-D151-CDC9-0503AD186C75}"/>
              </a:ext>
            </a:extLst>
          </p:cNvPr>
          <p:cNvSpPr>
            <a:spLocks noGrp="1"/>
          </p:cNvSpPr>
          <p:nvPr>
            <p:ph type="dt" sz="half" idx="10"/>
          </p:nvPr>
        </p:nvSpPr>
        <p:spPr/>
        <p:txBody>
          <a:bodyPr/>
          <a:lstStyle/>
          <a:p>
            <a:fld id="{A07C0A8A-41AC-4DAE-9E4E-FDD64E7E0D14}" type="datetimeFigureOut">
              <a:rPr lang="en-US" smtClean="0"/>
              <a:t>10/21/2024</a:t>
            </a:fld>
            <a:endParaRPr lang="en-US"/>
          </a:p>
        </p:txBody>
      </p:sp>
      <p:sp>
        <p:nvSpPr>
          <p:cNvPr id="8" name="Footer Placeholder 7">
            <a:extLst>
              <a:ext uri="{FF2B5EF4-FFF2-40B4-BE49-F238E27FC236}">
                <a16:creationId xmlns:a16="http://schemas.microsoft.com/office/drawing/2014/main" id="{D787A83C-873D-2132-A807-823449AC611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3039121-25AA-5210-271C-D81FADD017CC}"/>
              </a:ext>
            </a:extLst>
          </p:cNvPr>
          <p:cNvSpPr>
            <a:spLocks noGrp="1"/>
          </p:cNvSpPr>
          <p:nvPr>
            <p:ph type="sldNum" sz="quarter" idx="12"/>
          </p:nvPr>
        </p:nvSpPr>
        <p:spPr/>
        <p:txBody>
          <a:bodyPr/>
          <a:lstStyle/>
          <a:p>
            <a:fld id="{DF859B9F-1392-4886-95E1-6327877061A5}" type="slidenum">
              <a:rPr lang="en-US" smtClean="0"/>
              <a:t>‹#›</a:t>
            </a:fld>
            <a:endParaRPr lang="en-US"/>
          </a:p>
        </p:txBody>
      </p:sp>
    </p:spTree>
    <p:extLst>
      <p:ext uri="{BB962C8B-B14F-4D97-AF65-F5344CB8AC3E}">
        <p14:creationId xmlns:p14="http://schemas.microsoft.com/office/powerpoint/2010/main" val="33062124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CAB2B7-ADD3-F38E-0BC4-21ED3359EB2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D3E4067-9BC8-6E83-5B87-013F4232E9F3}"/>
              </a:ext>
            </a:extLst>
          </p:cNvPr>
          <p:cNvSpPr>
            <a:spLocks noGrp="1"/>
          </p:cNvSpPr>
          <p:nvPr>
            <p:ph type="dt" sz="half" idx="10"/>
          </p:nvPr>
        </p:nvSpPr>
        <p:spPr/>
        <p:txBody>
          <a:bodyPr/>
          <a:lstStyle/>
          <a:p>
            <a:fld id="{A07C0A8A-41AC-4DAE-9E4E-FDD64E7E0D14}" type="datetimeFigureOut">
              <a:rPr lang="en-US" smtClean="0"/>
              <a:t>10/21/2024</a:t>
            </a:fld>
            <a:endParaRPr lang="en-US"/>
          </a:p>
        </p:txBody>
      </p:sp>
      <p:sp>
        <p:nvSpPr>
          <p:cNvPr id="4" name="Footer Placeholder 3">
            <a:extLst>
              <a:ext uri="{FF2B5EF4-FFF2-40B4-BE49-F238E27FC236}">
                <a16:creationId xmlns:a16="http://schemas.microsoft.com/office/drawing/2014/main" id="{FDD0997B-C324-3856-6EA1-C25D9F703E7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D91111C-142F-7C72-5849-8AA401A2FD5D}"/>
              </a:ext>
            </a:extLst>
          </p:cNvPr>
          <p:cNvSpPr>
            <a:spLocks noGrp="1"/>
          </p:cNvSpPr>
          <p:nvPr>
            <p:ph type="sldNum" sz="quarter" idx="12"/>
          </p:nvPr>
        </p:nvSpPr>
        <p:spPr/>
        <p:txBody>
          <a:bodyPr/>
          <a:lstStyle/>
          <a:p>
            <a:fld id="{DF859B9F-1392-4886-95E1-6327877061A5}" type="slidenum">
              <a:rPr lang="en-US" smtClean="0"/>
              <a:t>‹#›</a:t>
            </a:fld>
            <a:endParaRPr lang="en-US"/>
          </a:p>
        </p:txBody>
      </p:sp>
    </p:spTree>
    <p:extLst>
      <p:ext uri="{BB962C8B-B14F-4D97-AF65-F5344CB8AC3E}">
        <p14:creationId xmlns:p14="http://schemas.microsoft.com/office/powerpoint/2010/main" val="19034097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21EDFE2-60CD-B3B1-B4B2-42D1FDA3C74E}"/>
              </a:ext>
            </a:extLst>
          </p:cNvPr>
          <p:cNvSpPr>
            <a:spLocks noGrp="1"/>
          </p:cNvSpPr>
          <p:nvPr>
            <p:ph type="dt" sz="half" idx="10"/>
          </p:nvPr>
        </p:nvSpPr>
        <p:spPr/>
        <p:txBody>
          <a:bodyPr/>
          <a:lstStyle/>
          <a:p>
            <a:fld id="{A07C0A8A-41AC-4DAE-9E4E-FDD64E7E0D14}" type="datetimeFigureOut">
              <a:rPr lang="en-US" smtClean="0"/>
              <a:t>10/21/2024</a:t>
            </a:fld>
            <a:endParaRPr lang="en-US"/>
          </a:p>
        </p:txBody>
      </p:sp>
      <p:sp>
        <p:nvSpPr>
          <p:cNvPr id="3" name="Footer Placeholder 2">
            <a:extLst>
              <a:ext uri="{FF2B5EF4-FFF2-40B4-BE49-F238E27FC236}">
                <a16:creationId xmlns:a16="http://schemas.microsoft.com/office/drawing/2014/main" id="{D2B317B3-B0F4-473A-0AF2-297BAD47F4D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C8378CF-1FF8-0175-AB59-DDDB669A2213}"/>
              </a:ext>
            </a:extLst>
          </p:cNvPr>
          <p:cNvSpPr>
            <a:spLocks noGrp="1"/>
          </p:cNvSpPr>
          <p:nvPr>
            <p:ph type="sldNum" sz="quarter" idx="12"/>
          </p:nvPr>
        </p:nvSpPr>
        <p:spPr/>
        <p:txBody>
          <a:bodyPr/>
          <a:lstStyle/>
          <a:p>
            <a:fld id="{DF859B9F-1392-4886-95E1-6327877061A5}" type="slidenum">
              <a:rPr lang="en-US" smtClean="0"/>
              <a:t>‹#›</a:t>
            </a:fld>
            <a:endParaRPr lang="en-US"/>
          </a:p>
        </p:txBody>
      </p:sp>
    </p:spTree>
    <p:extLst>
      <p:ext uri="{BB962C8B-B14F-4D97-AF65-F5344CB8AC3E}">
        <p14:creationId xmlns:p14="http://schemas.microsoft.com/office/powerpoint/2010/main" val="24159701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A9E2DA-CD90-4D21-CECB-9C6D5B8F30E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2BE4B0E-7D6B-BC5C-4F21-A013E8D5412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4E58BE8-98A4-EBA6-E87B-9A490FF099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567C946-03D1-3B40-1975-BBBCCB6D7E10}"/>
              </a:ext>
            </a:extLst>
          </p:cNvPr>
          <p:cNvSpPr>
            <a:spLocks noGrp="1"/>
          </p:cNvSpPr>
          <p:nvPr>
            <p:ph type="dt" sz="half" idx="10"/>
          </p:nvPr>
        </p:nvSpPr>
        <p:spPr/>
        <p:txBody>
          <a:bodyPr/>
          <a:lstStyle/>
          <a:p>
            <a:fld id="{A07C0A8A-41AC-4DAE-9E4E-FDD64E7E0D14}" type="datetimeFigureOut">
              <a:rPr lang="en-US" smtClean="0"/>
              <a:t>10/21/2024</a:t>
            </a:fld>
            <a:endParaRPr lang="en-US"/>
          </a:p>
        </p:txBody>
      </p:sp>
      <p:sp>
        <p:nvSpPr>
          <p:cNvPr id="6" name="Footer Placeholder 5">
            <a:extLst>
              <a:ext uri="{FF2B5EF4-FFF2-40B4-BE49-F238E27FC236}">
                <a16:creationId xmlns:a16="http://schemas.microsoft.com/office/drawing/2014/main" id="{E5377332-801A-85BB-0C55-AA0F32C5094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95D4EAC-E46E-EE20-FB5B-CA709ED0F4FC}"/>
              </a:ext>
            </a:extLst>
          </p:cNvPr>
          <p:cNvSpPr>
            <a:spLocks noGrp="1"/>
          </p:cNvSpPr>
          <p:nvPr>
            <p:ph type="sldNum" sz="quarter" idx="12"/>
          </p:nvPr>
        </p:nvSpPr>
        <p:spPr/>
        <p:txBody>
          <a:bodyPr/>
          <a:lstStyle/>
          <a:p>
            <a:fld id="{DF859B9F-1392-4886-95E1-6327877061A5}" type="slidenum">
              <a:rPr lang="en-US" smtClean="0"/>
              <a:t>‹#›</a:t>
            </a:fld>
            <a:endParaRPr lang="en-US"/>
          </a:p>
        </p:txBody>
      </p:sp>
    </p:spTree>
    <p:extLst>
      <p:ext uri="{BB962C8B-B14F-4D97-AF65-F5344CB8AC3E}">
        <p14:creationId xmlns:p14="http://schemas.microsoft.com/office/powerpoint/2010/main" val="37798537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5D2EC4-5BAC-99BD-A525-A130C8B429B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2EF67D5-1C5D-9DCF-4AE1-082A7C5198E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CDD2C99-36B1-C8B8-21D0-3540E714E54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55886B7-56B2-05F6-417C-4429B1615BC7}"/>
              </a:ext>
            </a:extLst>
          </p:cNvPr>
          <p:cNvSpPr>
            <a:spLocks noGrp="1"/>
          </p:cNvSpPr>
          <p:nvPr>
            <p:ph type="dt" sz="half" idx="10"/>
          </p:nvPr>
        </p:nvSpPr>
        <p:spPr/>
        <p:txBody>
          <a:bodyPr/>
          <a:lstStyle/>
          <a:p>
            <a:fld id="{A07C0A8A-41AC-4DAE-9E4E-FDD64E7E0D14}" type="datetimeFigureOut">
              <a:rPr lang="en-US" smtClean="0"/>
              <a:t>10/21/2024</a:t>
            </a:fld>
            <a:endParaRPr lang="en-US"/>
          </a:p>
        </p:txBody>
      </p:sp>
      <p:sp>
        <p:nvSpPr>
          <p:cNvPr id="6" name="Footer Placeholder 5">
            <a:extLst>
              <a:ext uri="{FF2B5EF4-FFF2-40B4-BE49-F238E27FC236}">
                <a16:creationId xmlns:a16="http://schemas.microsoft.com/office/drawing/2014/main" id="{BE26761A-6FDB-FF76-70E2-C4AE1D0B778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4253415-C75E-0F45-3E41-EDDDC1478567}"/>
              </a:ext>
            </a:extLst>
          </p:cNvPr>
          <p:cNvSpPr>
            <a:spLocks noGrp="1"/>
          </p:cNvSpPr>
          <p:nvPr>
            <p:ph type="sldNum" sz="quarter" idx="12"/>
          </p:nvPr>
        </p:nvSpPr>
        <p:spPr/>
        <p:txBody>
          <a:bodyPr/>
          <a:lstStyle/>
          <a:p>
            <a:fld id="{DF859B9F-1392-4886-95E1-6327877061A5}" type="slidenum">
              <a:rPr lang="en-US" smtClean="0"/>
              <a:t>‹#›</a:t>
            </a:fld>
            <a:endParaRPr lang="en-US"/>
          </a:p>
        </p:txBody>
      </p:sp>
    </p:spTree>
    <p:extLst>
      <p:ext uri="{BB962C8B-B14F-4D97-AF65-F5344CB8AC3E}">
        <p14:creationId xmlns:p14="http://schemas.microsoft.com/office/powerpoint/2010/main" val="33325020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D6E32D0-F8E7-6CFB-FABB-8CC60C47948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2799FAE-B5CA-E0E4-F007-632D8D52C44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4A84C42-F4BB-671F-8EC9-FE1A75D3E25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07C0A8A-41AC-4DAE-9E4E-FDD64E7E0D14}" type="datetimeFigureOut">
              <a:rPr lang="en-US" smtClean="0"/>
              <a:t>10/21/2024</a:t>
            </a:fld>
            <a:endParaRPr lang="en-US"/>
          </a:p>
        </p:txBody>
      </p:sp>
      <p:sp>
        <p:nvSpPr>
          <p:cNvPr id="5" name="Footer Placeholder 4">
            <a:extLst>
              <a:ext uri="{FF2B5EF4-FFF2-40B4-BE49-F238E27FC236}">
                <a16:creationId xmlns:a16="http://schemas.microsoft.com/office/drawing/2014/main" id="{7A4E3665-1FF2-646B-F7DC-DBF5D58224E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E627846-5AAA-0208-57FF-05A7D36F6EC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F859B9F-1392-4886-95E1-6327877061A5}" type="slidenum">
              <a:rPr lang="en-US" smtClean="0"/>
              <a:t>‹#›</a:t>
            </a:fld>
            <a:endParaRPr lang="en-US"/>
          </a:p>
        </p:txBody>
      </p:sp>
    </p:spTree>
    <p:extLst>
      <p:ext uri="{BB962C8B-B14F-4D97-AF65-F5344CB8AC3E}">
        <p14:creationId xmlns:p14="http://schemas.microsoft.com/office/powerpoint/2010/main" val="86218326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soyuztechnologies/UI5_Fresher_60H/blob/master/Day%205/04%20Modularization%20of%20Model/Main.controller.js" TargetMode="External"/><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hyperlink" Target="https://github.com/soyuztechnologies/UI5_Fresher_60H/blob/master/Day%205/04%20Modularization%20of%20Model/models.js"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soyuztechnologies/UI5_Fresher_60H/blob/master/Day%205/05%20Loading%20data%20from%20file/sample.json" TargetMode="External"/><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hyperlink" Target="https://github.com/soyuztechnologies/UI5_Fresher_60H/blob/master/Day%205/05%20Loading%20data%20from%20file/models.js" TargetMode="External"/></Relationships>
</file>

<file path=ppt/slides/_rels/slide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soyuztechnologies/UI5_Fresher_60H/blob/master/Day%205/06%20Named%20Model%20Creation/dataset.json" TargetMode="External"/><Relationship Id="rId7" Type="http://schemas.openxmlformats.org/officeDocument/2006/relationships/image" Target="../media/image16.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hyperlink" Target="https://github.com/soyuztechnologies/UI5_Fresher_60H/blob/master/Day%205/06%20Named%20Model%20Creation/MyXML.view.xml" TargetMode="External"/><Relationship Id="rId5" Type="http://schemas.openxmlformats.org/officeDocument/2006/relationships/hyperlink" Target="https://github.com/soyuztechnologies/UI5_Fresher_60H/blob/master/Day%205/06%20Named%20Model%20Creation/Main.controller.js" TargetMode="External"/><Relationship Id="rId4" Type="http://schemas.openxmlformats.org/officeDocument/2006/relationships/hyperlink" Target="https://github.com/soyuztechnologies/UI5_Fresher_60H/blob/master/Day%205/06%20Named%20Model%20Creation/models.js"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hyperlink" Target="https://github.com/soyuztechnologies/UI5_Fresher_60H/blob/master/Day%205/07%20Expression%20Binding/MyXML.view.xml" TargetMode="External"/><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hyperlink" Target="https://github.com/soyuztechnologies/UI5_Fresher_60H/blob/master/Day%205/07%20Expression%20Binding/models.js" TargetMode="External"/></Relationships>
</file>

<file path=ppt/slides/_rels/slide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hyperlink" Target="https://sapui5.hana.ondemand.com/#/api/sap.ui.table.Table" TargetMode="External"/><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hyperlink" Target="https://github.com/soyuztechnologies/UI5_Fresher_60H/blob/master/Day%205/08%20Aggregation%20Binding/MyXML.view.xml" TargetMode="External"/></Relationships>
</file>

<file path=ppt/slides/_rels/slide22.xml.rels><?xml version="1.0" encoding="UTF-8" standalone="yes"?>
<Relationships xmlns="http://schemas.openxmlformats.org/package/2006/relationships"><Relationship Id="rId3" Type="http://schemas.openxmlformats.org/officeDocument/2006/relationships/hyperlink" Target="https://github.com/soyuztechnologies/UI5_Fresher_60H/blob/master/Day%205/09%20Table%20with%20Different%20Controls/MyXML.view.xml" TargetMode="External"/><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hyperlink" Target="https://github.com/soyuztechnologies/UI5_Fresher_60H/blob/master/Day%205/09%20Table%20with%20Different%20Controls/sample.json" TargetMode="External"/></Relationships>
</file>

<file path=ppt/slides/_rels/slide23.xml.rels><?xml version="1.0" encoding="UTF-8" standalone="yes"?>
<Relationships xmlns="http://schemas.openxmlformats.org/package/2006/relationships"><Relationship Id="rId3" Type="http://schemas.openxmlformats.org/officeDocument/2006/relationships/hyperlink" Target="https://github.com/soyuztechnologies/UI5_Fresher_60H/blob/master/Day%205/10%20Flipping%20the%20default%20Model/Main.controller.js" TargetMode="External"/><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23.png"/><Relationship Id="rId4" Type="http://schemas.openxmlformats.org/officeDocument/2006/relationships/hyperlink" Target="https://github.com/soyuztechnologies/UI5_Fresher_60H/blob/master/Day%205/10%20Flipping%20the%20default%20Model/MyXML.view.xml"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hyperlink" Target="https://github.com/soyuztechnologies/UI5_Fresher_60H/blob/master/Day%205/11%20Element%20Binding/MyXML.view.xml" TargetMode="External"/><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24.png"/><Relationship Id="rId4" Type="http://schemas.openxmlformats.org/officeDocument/2006/relationships/hyperlink" Target="https://github.com/soyuztechnologies/UI5_Fresher_60H/blob/master/Day%205/11%20Element%20Binding/Main.controller.js" TargetMode="External"/></Relationships>
</file>

<file path=ppt/slides/_rels/slide28.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hyperlink" Target="https://github.com/soyuztechnologies/UI5_Fresher_60H/blob/master/Day%206/01%20XML%20Model/mydata.xml" TargetMode="External"/><Relationship Id="rId7" Type="http://schemas.openxmlformats.org/officeDocument/2006/relationships/image" Target="../media/image25.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hyperlink" Target="https://github.com/soyuztechnologies/UI5_Fresher_60H/blob/master/Day%206/01%20XML%20Model/MyXML.view.xml" TargetMode="External"/><Relationship Id="rId5" Type="http://schemas.openxmlformats.org/officeDocument/2006/relationships/hyperlink" Target="https://github.com/soyuztechnologies/UI5_Fresher_60H/blob/master/Day%206/01%20XML%20Model/Main.controller.js" TargetMode="External"/><Relationship Id="rId4" Type="http://schemas.openxmlformats.org/officeDocument/2006/relationships/hyperlink" Target="https://github.com/soyuztechnologies/UI5_Fresher_60H/blob/master/Day%206/01%20XML%20Model/models.js" TargetMode="External"/><Relationship Id="rId9" Type="http://schemas.openxmlformats.org/officeDocument/2006/relationships/image" Target="../media/image27.png"/></Relationships>
</file>

<file path=ppt/slides/_rels/slide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hyperlink" Target="https://openui5.hana.ondemand.com/1.34.9/docs/guide/831039835e7c4da3a8a0b49567573afe.html"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31.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hyperlink" Target="https://github.com/soyuztechnologies/UI5_Fresher_60H/blob/master/Day%206/02%20Resource%20Model/MyXML.view.xml" TargetMode="External"/><Relationship Id="rId7" Type="http://schemas.openxmlformats.org/officeDocument/2006/relationships/hyperlink" Target="https://github.com/soyuztechnologies/UI5_Fresher_60H/blob/master/Day%206/02%20Resource%20Model/i18n_hi.properties" TargetMode="Externa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hyperlink" Target="https://github.com/soyuztechnologies/UI5_Fresher_60H/blob/master/Day%206/02%20Resource%20Model/i18n.properties" TargetMode="External"/><Relationship Id="rId5" Type="http://schemas.openxmlformats.org/officeDocument/2006/relationships/hyperlink" Target="https://github.com/soyuztechnologies/UI5_Fresher_60H/blob/master/Day%206/02%20Resource%20Model/models.js" TargetMode="External"/><Relationship Id="rId4" Type="http://schemas.openxmlformats.org/officeDocument/2006/relationships/hyperlink" Target="https://github.com/soyuztechnologies/UI5_Fresher_60H/blob/master/Day%206/02%20Resource%20Model/Main.controller.js"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hyperlink" Target="https://github.com/soyuztechnologies/UI5_Fresher_60H/blob/master/Day%206/03%20Base%20Controller/BaseController.js" TargetMode="External"/><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31.png"/><Relationship Id="rId4" Type="http://schemas.openxmlformats.org/officeDocument/2006/relationships/hyperlink" Target="https://github.com/soyuztechnologies/UI5_Fresher_60H/blob/master/Day%206/03%20Base%20Controller/Main.controller.js" TargetMode="External"/></Relationships>
</file>

<file path=ppt/slides/_rels/slide3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hyperlink" Target="https://github.com/soyuztechnologies/UI5_Fresher_60H/blob/master/Day%206/04%20Formatter%20function/MyXML.view.xml" TargetMode="External"/><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33.png"/><Relationship Id="rId4" Type="http://schemas.openxmlformats.org/officeDocument/2006/relationships/hyperlink" Target="https://github.com/soyuztechnologies/UI5_Fresher_60H/blob/master/Day%206/04%20Formatter%20function/Main.controller.js" TargetMode="External"/></Relationships>
</file>

<file path=ppt/slides/_rels/slide3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36.png"/><Relationship Id="rId4" Type="http://schemas.openxmlformats.org/officeDocument/2006/relationships/image" Target="../media/image35.png"/></Relationships>
</file>

<file path=ppt/slides/_rels/slide38.xml.rels><?xml version="1.0" encoding="UTF-8" standalone="yes"?>
<Relationships xmlns="http://schemas.openxmlformats.org/package/2006/relationships"><Relationship Id="rId3" Type="http://schemas.openxmlformats.org/officeDocument/2006/relationships/hyperlink" Target="https://github.com/soyuztechnologies/UI5_Fresher_60H/blob/master/Day%206/05%20Modularize%20Formatter/MyXML.view.xml" TargetMode="External"/><Relationship Id="rId7" Type="http://schemas.openxmlformats.org/officeDocument/2006/relationships/image" Target="../media/image37.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hyperlink" Target="https://github.com/soyuztechnologies/UI5_Fresher_60H/blob/master/Day%206/05%20Modularize%20Formatter/lifesaver.js" TargetMode="External"/><Relationship Id="rId5" Type="http://schemas.openxmlformats.org/officeDocument/2006/relationships/hyperlink" Target="https://github.com/soyuztechnologies/UI5_Fresher_60H/blob/master/Day%206/05%20Modularize%20Formatter/BaseController.js" TargetMode="External"/><Relationship Id="rId4" Type="http://schemas.openxmlformats.org/officeDocument/2006/relationships/hyperlink" Target="https://github.com/soyuztechnologies/UI5_Fresher_60H/blob/master/Day%206/05%20Modularize%20Formatter/Main.controller.js"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hyperlink" Target="https://github.com/soyuztechnologies/UI5_Fresher_60H/blob/master/Day%206/06%20Currency%20Formatter/MyXML.view.xml" TargetMode="External"/><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40.png"/><Relationship Id="rId4" Type="http://schemas.openxmlformats.org/officeDocument/2006/relationships/hyperlink" Target="https://github.com/soyuztechnologies/UI5_Fresher_60H/blob/master/Day%206/06%20Currency%20Formatter/lifesaver.js" TargetMode="External"/></Relationships>
</file>

<file path=ppt/slides/_rels/slide4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3.jpeg"/><Relationship Id="rId1" Type="http://schemas.openxmlformats.org/officeDocument/2006/relationships/slideLayout" Target="../slideLayouts/slideLayout7.xml"/><Relationship Id="rId4" Type="http://schemas.openxmlformats.org/officeDocument/2006/relationships/hyperlink" Target="https://experience.sap.com/fiori-design/" TargetMode="External"/></Relationships>
</file>

<file path=ppt/slides/_rels/slide4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hyperlink" Target="https://github.com/soyuztechnologies/UI5_Fresher_60H/blob/master/Day%206/First%20Fiori%20Like%20app/webapp/index.html" TargetMode="External"/><Relationship Id="rId7" Type="http://schemas.openxmlformats.org/officeDocument/2006/relationships/image" Target="../media/image44.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hyperlink" Target="https://github.com/soyuztechnologies/UI5_Fresher_60H/blob/master/Day%206/First%20Fiori%20Like%20app/webapp/controller/App.controller.js" TargetMode="External"/><Relationship Id="rId5" Type="http://schemas.openxmlformats.org/officeDocument/2006/relationships/hyperlink" Target="https://github.com/soyuztechnologies/UI5_Fresher_60H/blob/master/Day%206/First%20Fiori%20Like%20app/webapp/view/App.view.xml" TargetMode="External"/><Relationship Id="rId4" Type="http://schemas.openxmlformats.org/officeDocument/2006/relationships/hyperlink" Target="https://github.com/soyuztechnologies/UI5_Fresher_60H/blob/master/Day%206/First%20Fiori%20Like%20app/webapp/Component.js" TargetMode="External"/></Relationships>
</file>

<file path=ppt/slides/_rels/slide4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8" Type="http://schemas.openxmlformats.org/officeDocument/2006/relationships/hyperlink" Target="https://github.com/soyuztechnologies/UI5_Fresher_60H/blob/master/Day%206/Working%20with%20multiple%20views/webapp/controller/View2.controller.js" TargetMode="External"/><Relationship Id="rId3" Type="http://schemas.openxmlformats.org/officeDocument/2006/relationships/hyperlink" Target="https://github.com/soyuztechnologies/UI5_Fresher_60H/blob/master/Day%206/Working%20with%20multiple%20views/webapp/view/App.view.xml" TargetMode="External"/><Relationship Id="rId7" Type="http://schemas.openxmlformats.org/officeDocument/2006/relationships/hyperlink" Target="https://github.com/soyuztechnologies/UI5_Fresher_60H/blob/master/Day%206/Working%20with%20multiple%20views/webapp/view/View2.view.xml" TargetMode="External"/><Relationship Id="rId12" Type="http://schemas.openxmlformats.org/officeDocument/2006/relationships/image" Target="../media/image48.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hyperlink" Target="https://github.com/soyuztechnologies/UI5_Fresher_60H/blob/master/Day%206/Working%20with%20multiple%20views/webapp/controller/View1.controller.js" TargetMode="External"/><Relationship Id="rId11" Type="http://schemas.openxmlformats.org/officeDocument/2006/relationships/image" Target="../media/image47.png"/><Relationship Id="rId5" Type="http://schemas.openxmlformats.org/officeDocument/2006/relationships/hyperlink" Target="https://github.com/soyuztechnologies/UI5_Fresher_60H/blob/master/Day%206/Working%20with%20multiple%20views/webapp/view/View1.view.xml" TargetMode="External"/><Relationship Id="rId10" Type="http://schemas.openxmlformats.org/officeDocument/2006/relationships/hyperlink" Target="https://github.com/soyuztechnologies/UI5_Fresher_60H/blob/master/Day%206/Working%20with%20multiple%20views/webapp/Component.js" TargetMode="External"/><Relationship Id="rId4" Type="http://schemas.openxmlformats.org/officeDocument/2006/relationships/hyperlink" Target="https://github.com/soyuztechnologies/UI5_Fresher_60H/blob/master/Day%206/Working%20with%20multiple%20views/webapp/controller/App.controller.js" TargetMode="External"/><Relationship Id="rId9" Type="http://schemas.openxmlformats.org/officeDocument/2006/relationships/hyperlink" Target="https://github.com/soyuztechnologies/UI5_Fresher_60H/blob/master/Day%206/Working%20with%20multiple%20views/webapp/controller/BaseController.js" TargetMode="External"/></Relationships>
</file>

<file path=ppt/slides/_rels/slide49.xml.rels><?xml version="1.0" encoding="UTF-8" standalone="yes"?>
<Relationships xmlns="http://schemas.openxmlformats.org/package/2006/relationships"><Relationship Id="rId3" Type="http://schemas.openxmlformats.org/officeDocument/2006/relationships/hyperlink" Target="https://github.com/soyuztechnologies/UI5_Fresher_60H/blob/master/Day%206/NavBar/View1.view.xml" TargetMode="Externa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hyperlink" Target="https://github.com/soyuztechnologies/UI5_Fresher_60H/blob/master/Day%206/NavBar/View2.view.xml"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s://github.com/soyuztechnologies/UI5_Fresher_60H/blob/master/Day%205/01%20Binding%20Syntax/MyXML.view.xml" TargetMode="External"/><Relationship Id="rId7"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s://github.com/soyuztechnologies/UI5_Fresher_60H/blob/master/Day%205/01%20Binding%20Syntax/index.html" TargetMode="External"/><Relationship Id="rId4" Type="http://schemas.openxmlformats.org/officeDocument/2006/relationships/hyperlink" Target="https://github.com/soyuztechnologies/UI5_Fresher_60H/blob/master/Day%205/01%20Binding%20Syntax/Main.controller.js" TargetMode="External"/></Relationships>
</file>

<file path=ppt/slides/_rels/slide5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hyperlink" Target="https://sapui5.hana.ondemand.com/#/topic/be0cf40f61184b358b5faedaec98b2da" TargetMode="External"/></Relationships>
</file>

<file path=ppt/slides/_rels/slide5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hyperlink" Target="https://github.com/soyuztechnologies/UI5_Fresher_60H/blob/master/Day%206/Manifest.json%20file/manifest.json" TargetMode="Externa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52.png"/><Relationship Id="rId5" Type="http://schemas.openxmlformats.org/officeDocument/2006/relationships/hyperlink" Target="https://github.com/soyuztechnologies/UI5_Fresher_60H/blob/master/Day%206/Manifest.json%20file/Component.js" TargetMode="External"/><Relationship Id="rId4" Type="http://schemas.openxmlformats.org/officeDocument/2006/relationships/hyperlink" Target="https://github.com/soyuztechnologies/UI5_Fresher_60H/blob/master/Day%206/Manifest.json%20file/i18n.properties" TargetMode="External"/></Relationships>
</file>

<file path=ppt/slides/_rels/slide53.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4.jpe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56.xml.rels><?xml version="1.0" encoding="UTF-8" standalone="yes"?>
<Relationships xmlns="http://schemas.openxmlformats.org/package/2006/relationships"><Relationship Id="rId8" Type="http://schemas.openxmlformats.org/officeDocument/2006/relationships/image" Target="../media/image61.jpeg"/><Relationship Id="rId3" Type="http://schemas.openxmlformats.org/officeDocument/2006/relationships/image" Target="../media/image56.jpeg"/><Relationship Id="rId7" Type="http://schemas.openxmlformats.org/officeDocument/2006/relationships/image" Target="../media/image60.tiff"/><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59.tiff"/><Relationship Id="rId5" Type="http://schemas.openxmlformats.org/officeDocument/2006/relationships/image" Target="../media/image58.tiff"/><Relationship Id="rId10" Type="http://schemas.openxmlformats.org/officeDocument/2006/relationships/image" Target="../media/image2.png"/><Relationship Id="rId4" Type="http://schemas.openxmlformats.org/officeDocument/2006/relationships/image" Target="../media/image57.tiff"/><Relationship Id="rId9" Type="http://schemas.openxmlformats.org/officeDocument/2006/relationships/hyperlink" Target="https://anubhavtrainings.com/" TargetMode="External"/></Relationships>
</file>

<file path=ppt/slides/_rels/slide57.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62.jpg"/><Relationship Id="rId7" Type="http://schemas.openxmlformats.org/officeDocument/2006/relationships/image" Target="../media/image64.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63.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65.png"/></Relationships>
</file>

<file path=ppt/slides/_rels/slide5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122712" y="291830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8" name="TextBox 7"/>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6 </a:t>
            </a:r>
          </a:p>
        </p:txBody>
      </p:sp>
      <p:sp>
        <p:nvSpPr>
          <p:cNvPr id="9" name="TextBox 8">
            <a:extLst>
              <a:ext uri="{FF2B5EF4-FFF2-40B4-BE49-F238E27FC236}">
                <a16:creationId xmlns:a16="http://schemas.microsoft.com/office/drawing/2014/main" id="{029AD5CA-C2E2-40A6-8CE6-90DA460ACF0D}"/>
              </a:ext>
            </a:extLst>
          </p:cNvPr>
          <p:cNvSpPr txBox="1"/>
          <p:nvPr/>
        </p:nvSpPr>
        <p:spPr>
          <a:xfrm>
            <a:off x="122712" y="154049"/>
            <a:ext cx="11664004" cy="1754326"/>
          </a:xfrm>
          <a:prstGeom prst="rect">
            <a:avLst/>
          </a:prstGeom>
          <a:noFill/>
        </p:spPr>
        <p:txBody>
          <a:bodyPr wrap="square" rtlCol="0">
            <a:spAutoFit/>
          </a:bodyPr>
          <a:lstStyle/>
          <a:p>
            <a:r>
              <a:rPr lang="en-US" sz="5400" b="1" cap="all" spc="-150" dirty="0">
                <a:solidFill>
                  <a:srgbClr val="92D050"/>
                </a:solidFill>
              </a:rPr>
              <a:t>SAP </a:t>
            </a:r>
            <a:r>
              <a:rPr lang="en-US" sz="5400" b="1" dirty="0">
                <a:solidFill>
                  <a:srgbClr val="92D050"/>
                </a:solidFill>
              </a:rPr>
              <a:t>UI5 &amp; FIORI with OData TRAINING using BAS</a:t>
            </a:r>
          </a:p>
        </p:txBody>
      </p:sp>
    </p:spTree>
    <p:extLst>
      <p:ext uri="{BB962C8B-B14F-4D97-AF65-F5344CB8AC3E}">
        <p14:creationId xmlns:p14="http://schemas.microsoft.com/office/powerpoint/2010/main" val="698128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Modularization of Model </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434936" cy="3693319"/>
          </a:xfrm>
          <a:prstGeom prst="rect">
            <a:avLst/>
          </a:prstGeom>
          <a:noFill/>
        </p:spPr>
        <p:txBody>
          <a:bodyPr wrap="square" rtlCol="0">
            <a:spAutoFit/>
          </a:bodyPr>
          <a:lstStyle/>
          <a:p>
            <a:r>
              <a:rPr lang="en-US" dirty="0"/>
              <a:t>1. Create a folder in webapp with name </a:t>
            </a:r>
            <a:r>
              <a:rPr lang="en-US" b="1" dirty="0">
                <a:solidFill>
                  <a:srgbClr val="FF0000"/>
                </a:solidFill>
              </a:rPr>
              <a:t>models</a:t>
            </a:r>
            <a:r>
              <a:rPr lang="en-US" b="1" dirty="0"/>
              <a:t>.</a:t>
            </a:r>
          </a:p>
          <a:p>
            <a:r>
              <a:rPr lang="en-US" dirty="0"/>
              <a:t>2. Inside models create a file name </a:t>
            </a:r>
            <a:r>
              <a:rPr lang="en-US" b="1" dirty="0">
                <a:solidFill>
                  <a:srgbClr val="FF0000"/>
                </a:solidFill>
              </a:rPr>
              <a:t>model.js </a:t>
            </a:r>
            <a:r>
              <a:rPr lang="en-US" dirty="0"/>
              <a:t>and then create the function named </a:t>
            </a:r>
            <a:r>
              <a:rPr lang="en-US" b="1" dirty="0">
                <a:solidFill>
                  <a:srgbClr val="FF0000"/>
                </a:solidFill>
              </a:rPr>
              <a:t>createJSONModel: function(){}</a:t>
            </a:r>
          </a:p>
          <a:p>
            <a:r>
              <a:rPr lang="en-US" dirty="0"/>
              <a:t>3. Now create a folder inside the models named </a:t>
            </a:r>
            <a:r>
              <a:rPr lang="en-US" b="1" dirty="0">
                <a:solidFill>
                  <a:srgbClr val="FF0000"/>
                </a:solidFill>
              </a:rPr>
              <a:t>mockdata</a:t>
            </a:r>
            <a:r>
              <a:rPr lang="en-US" dirty="0"/>
              <a:t> and then inside mockdata create a file named </a:t>
            </a:r>
            <a:r>
              <a:rPr lang="en-US" b="1" dirty="0">
                <a:solidFill>
                  <a:srgbClr val="FF0000"/>
                </a:solidFill>
              </a:rPr>
              <a:t>mydata.json</a:t>
            </a:r>
          </a:p>
          <a:p>
            <a:r>
              <a:rPr lang="en-US" dirty="0"/>
              <a:t>4. Inside the mydata.json put all the data in JSON format.</a:t>
            </a:r>
          </a:p>
          <a:p>
            <a:r>
              <a:rPr lang="en-US" dirty="0"/>
              <a:t>5. Then inside the models.js :-</a:t>
            </a:r>
          </a:p>
          <a:p>
            <a:endParaRPr lang="en-US" dirty="0"/>
          </a:p>
          <a:p>
            <a:endParaRPr lang="en-US" dirty="0"/>
          </a:p>
          <a:p>
            <a:endParaRPr lang="en-US" dirty="0"/>
          </a:p>
          <a:p>
            <a:endParaRPr lang="en-US" dirty="0"/>
          </a:p>
          <a:p>
            <a:endParaRPr lang="en-US" dirty="0"/>
          </a:p>
          <a:p>
            <a:endParaRPr lang="en-US" dirty="0"/>
          </a:p>
          <a:p>
            <a:endParaRPr lang="en-US" dirty="0"/>
          </a:p>
          <a:p>
            <a:r>
              <a:rPr lang="en-US" dirty="0"/>
              <a:t>6. Then call the model.js inside the controller and create the object then by using the object call the function of model.js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8DA1B176-22E7-4E12-A46B-D130F25EC98A}"/>
              </a:ext>
            </a:extLst>
          </p:cNvPr>
          <p:cNvPicPr>
            <a:picLocks noChangeAspect="1"/>
          </p:cNvPicPr>
          <p:nvPr/>
        </p:nvPicPr>
        <p:blipFill>
          <a:blip r:embed="rId3"/>
          <a:stretch>
            <a:fillRect/>
          </a:stretch>
        </p:blipFill>
        <p:spPr>
          <a:xfrm>
            <a:off x="3181351" y="2180990"/>
            <a:ext cx="4181475" cy="1933809"/>
          </a:xfrm>
          <a:prstGeom prst="rect">
            <a:avLst/>
          </a:prstGeom>
        </p:spPr>
      </p:pic>
      <p:pic>
        <p:nvPicPr>
          <p:cNvPr id="11" name="Picture 10">
            <a:extLst>
              <a:ext uri="{FF2B5EF4-FFF2-40B4-BE49-F238E27FC236}">
                <a16:creationId xmlns:a16="http://schemas.microsoft.com/office/drawing/2014/main" id="{D8EB3B74-77AE-4C74-9AFA-D8E60C2F558A}"/>
              </a:ext>
            </a:extLst>
          </p:cNvPr>
          <p:cNvPicPr>
            <a:picLocks noChangeAspect="1"/>
          </p:cNvPicPr>
          <p:nvPr/>
        </p:nvPicPr>
        <p:blipFill>
          <a:blip r:embed="rId4"/>
          <a:stretch>
            <a:fillRect/>
          </a:stretch>
        </p:blipFill>
        <p:spPr>
          <a:xfrm>
            <a:off x="3257550" y="4516248"/>
            <a:ext cx="4105276" cy="2000899"/>
          </a:xfrm>
          <a:prstGeom prst="rect">
            <a:avLst/>
          </a:prstGeom>
        </p:spPr>
      </p:pic>
      <p:cxnSp>
        <p:nvCxnSpPr>
          <p:cNvPr id="4" name="Straight Arrow Connector 3">
            <a:extLst>
              <a:ext uri="{FF2B5EF4-FFF2-40B4-BE49-F238E27FC236}">
                <a16:creationId xmlns:a16="http://schemas.microsoft.com/office/drawing/2014/main" id="{04FB7420-A2C4-40B0-9531-C6845E8C0F1F}"/>
              </a:ext>
            </a:extLst>
          </p:cNvPr>
          <p:cNvCxnSpPr>
            <a:cxnSpLocks/>
            <a:stCxn id="10" idx="1"/>
          </p:cNvCxnSpPr>
          <p:nvPr/>
        </p:nvCxnSpPr>
        <p:spPr>
          <a:xfrm flipH="1">
            <a:off x="4943475" y="4930829"/>
            <a:ext cx="3095625" cy="4001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9" name="Straight Arrow Connector 8">
            <a:extLst>
              <a:ext uri="{FF2B5EF4-FFF2-40B4-BE49-F238E27FC236}">
                <a16:creationId xmlns:a16="http://schemas.microsoft.com/office/drawing/2014/main" id="{1FEAD632-AE0E-45B7-B5A8-42D27C147F1F}"/>
              </a:ext>
            </a:extLst>
          </p:cNvPr>
          <p:cNvCxnSpPr>
            <a:cxnSpLocks/>
          </p:cNvCxnSpPr>
          <p:nvPr/>
        </p:nvCxnSpPr>
        <p:spPr>
          <a:xfrm flipH="1">
            <a:off x="4133850" y="5353695"/>
            <a:ext cx="4457700"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0" name="TextBox 9">
            <a:extLst>
              <a:ext uri="{FF2B5EF4-FFF2-40B4-BE49-F238E27FC236}">
                <a16:creationId xmlns:a16="http://schemas.microsoft.com/office/drawing/2014/main" id="{F5760891-4BAD-4FEF-808C-8DEBF9C3B28C}"/>
              </a:ext>
            </a:extLst>
          </p:cNvPr>
          <p:cNvSpPr txBox="1"/>
          <p:nvPr/>
        </p:nvSpPr>
        <p:spPr>
          <a:xfrm>
            <a:off x="8039100" y="4699996"/>
            <a:ext cx="2457450" cy="461665"/>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1200" dirty="0"/>
              <a:t>Call the model.js into the controller as dependency.</a:t>
            </a:r>
          </a:p>
        </p:txBody>
      </p:sp>
      <p:sp>
        <p:nvSpPr>
          <p:cNvPr id="17" name="TextBox 16">
            <a:extLst>
              <a:ext uri="{FF2B5EF4-FFF2-40B4-BE49-F238E27FC236}">
                <a16:creationId xmlns:a16="http://schemas.microsoft.com/office/drawing/2014/main" id="{BC8D7364-F03F-4447-B20A-216A11AF4119}"/>
              </a:ext>
            </a:extLst>
          </p:cNvPr>
          <p:cNvSpPr txBox="1"/>
          <p:nvPr/>
        </p:nvSpPr>
        <p:spPr>
          <a:xfrm>
            <a:off x="8572500" y="5204582"/>
            <a:ext cx="1605170" cy="276999"/>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1200" dirty="0"/>
              <a:t>Object of the model.js</a:t>
            </a:r>
          </a:p>
        </p:txBody>
      </p:sp>
      <p:cxnSp>
        <p:nvCxnSpPr>
          <p:cNvPr id="21" name="Straight Arrow Connector 20">
            <a:extLst>
              <a:ext uri="{FF2B5EF4-FFF2-40B4-BE49-F238E27FC236}">
                <a16:creationId xmlns:a16="http://schemas.microsoft.com/office/drawing/2014/main" id="{032E1B3C-417A-46DF-8471-E07C6CFB35B4}"/>
              </a:ext>
            </a:extLst>
          </p:cNvPr>
          <p:cNvCxnSpPr>
            <a:cxnSpLocks/>
          </p:cNvCxnSpPr>
          <p:nvPr/>
        </p:nvCxnSpPr>
        <p:spPr>
          <a:xfrm flipH="1">
            <a:off x="6238875" y="6134745"/>
            <a:ext cx="2333625"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4" name="TextBox 23">
            <a:extLst>
              <a:ext uri="{FF2B5EF4-FFF2-40B4-BE49-F238E27FC236}">
                <a16:creationId xmlns:a16="http://schemas.microsoft.com/office/drawing/2014/main" id="{AD48D5FA-C6A8-4E5D-9515-6E06ACA78EAB}"/>
              </a:ext>
            </a:extLst>
          </p:cNvPr>
          <p:cNvSpPr txBox="1"/>
          <p:nvPr/>
        </p:nvSpPr>
        <p:spPr>
          <a:xfrm>
            <a:off x="8601075" y="5981700"/>
            <a:ext cx="2133600" cy="461665"/>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1200" dirty="0"/>
              <a:t>Call the createJSONModel function using the object </a:t>
            </a:r>
          </a:p>
        </p:txBody>
      </p:sp>
      <p:cxnSp>
        <p:nvCxnSpPr>
          <p:cNvPr id="25" name="Straight Arrow Connector 24">
            <a:extLst>
              <a:ext uri="{FF2B5EF4-FFF2-40B4-BE49-F238E27FC236}">
                <a16:creationId xmlns:a16="http://schemas.microsoft.com/office/drawing/2014/main" id="{34403B36-E56B-453D-975E-2BB2D205D608}"/>
              </a:ext>
            </a:extLst>
          </p:cNvPr>
          <p:cNvCxnSpPr>
            <a:cxnSpLocks/>
            <a:stCxn id="27" idx="1"/>
          </p:cNvCxnSpPr>
          <p:nvPr/>
        </p:nvCxnSpPr>
        <p:spPr>
          <a:xfrm flipH="1">
            <a:off x="7051900" y="3030877"/>
            <a:ext cx="1343681" cy="52497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7" name="TextBox 26">
            <a:extLst>
              <a:ext uri="{FF2B5EF4-FFF2-40B4-BE49-F238E27FC236}">
                <a16:creationId xmlns:a16="http://schemas.microsoft.com/office/drawing/2014/main" id="{9F94A6D5-4BE9-49D3-96EC-A9DC94312A4C}"/>
              </a:ext>
            </a:extLst>
          </p:cNvPr>
          <p:cNvSpPr txBox="1"/>
          <p:nvPr/>
        </p:nvSpPr>
        <p:spPr>
          <a:xfrm>
            <a:off x="8395581" y="2661545"/>
            <a:ext cx="2533650" cy="738664"/>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1400" dirty="0"/>
              <a:t>Loading the data from mydata.json using loadData() function</a:t>
            </a:r>
          </a:p>
        </p:txBody>
      </p:sp>
    </p:spTree>
    <p:extLst>
      <p:ext uri="{BB962C8B-B14F-4D97-AF65-F5344CB8AC3E}">
        <p14:creationId xmlns:p14="http://schemas.microsoft.com/office/powerpoint/2010/main" val="24719084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Modularize the Code </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031325"/>
          </a:xfrm>
          <a:prstGeom prst="rect">
            <a:avLst/>
          </a:prstGeom>
          <a:noFill/>
        </p:spPr>
        <p:txBody>
          <a:bodyPr wrap="square" rtlCol="0">
            <a:spAutoFit/>
          </a:bodyPr>
          <a:lstStyle/>
          <a:p>
            <a:pPr marL="285750" indent="-285750">
              <a:buFont typeface="Wingdings" panose="05000000000000000000" pitchFamily="2" charset="2"/>
              <a:buChar char="§"/>
            </a:pPr>
            <a:r>
              <a:rPr lang="en-US" dirty="0"/>
              <a:t>Now modularize our model code using the steps shown in the previous slide.</a:t>
            </a:r>
          </a:p>
          <a:p>
            <a:pPr marL="285750" indent="-285750">
              <a:buFont typeface="Wingdings" panose="05000000000000000000" pitchFamily="2" charset="2"/>
              <a:buChar char="§"/>
            </a:pPr>
            <a:r>
              <a:rPr lang="en-US" dirty="0"/>
              <a:t>We will also see how to load the data form the model.</a:t>
            </a:r>
          </a:p>
          <a:p>
            <a:endParaRPr lang="en-US" dirty="0"/>
          </a:p>
          <a:p>
            <a:endParaRPr lang="en-US" dirty="0"/>
          </a:p>
          <a:p>
            <a:r>
              <a:rPr lang="en-US" dirty="0"/>
              <a:t>Code Links:- </a:t>
            </a:r>
          </a:p>
          <a:p>
            <a:pPr marL="285750" indent="-285750">
              <a:buFontTx/>
              <a:buChar char="-"/>
            </a:pPr>
            <a:r>
              <a:rPr lang="en-US" dirty="0">
                <a:hlinkClick r:id="rId3"/>
              </a:rPr>
              <a:t>Main.controller.js</a:t>
            </a:r>
            <a:endParaRPr lang="en-US" dirty="0"/>
          </a:p>
          <a:p>
            <a:pPr marL="285750" indent="-285750">
              <a:buFontTx/>
              <a:buChar char="-"/>
            </a:pPr>
            <a:r>
              <a:rPr lang="en-US" dirty="0">
                <a:hlinkClick r:id="rId4"/>
              </a:rPr>
              <a:t>models.js</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59E9B4AD-222D-326A-926A-3C5011CD72F4}"/>
              </a:ext>
            </a:extLst>
          </p:cNvPr>
          <p:cNvPicPr>
            <a:picLocks noChangeAspect="1"/>
          </p:cNvPicPr>
          <p:nvPr/>
        </p:nvPicPr>
        <p:blipFill>
          <a:blip r:embed="rId5"/>
          <a:stretch>
            <a:fillRect/>
          </a:stretch>
        </p:blipFill>
        <p:spPr>
          <a:xfrm>
            <a:off x="5181569" y="1933252"/>
            <a:ext cx="6199109" cy="387968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7152978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Loading data from file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308324"/>
          </a:xfrm>
          <a:prstGeom prst="rect">
            <a:avLst/>
          </a:prstGeom>
          <a:noFill/>
        </p:spPr>
        <p:txBody>
          <a:bodyPr wrap="square" rtlCol="0">
            <a:spAutoFit/>
          </a:bodyPr>
          <a:lstStyle/>
          <a:p>
            <a:pPr marL="285750" indent="-285750">
              <a:buFont typeface="Arial" panose="020B0604020202020204" pitchFamily="34" charset="0"/>
              <a:buChar char="•"/>
            </a:pPr>
            <a:r>
              <a:rPr lang="en-US" dirty="0"/>
              <a:t>Till now we have loaded the data in the model from the json structure only.</a:t>
            </a:r>
          </a:p>
          <a:p>
            <a:pPr marL="285750" indent="-285750">
              <a:buFont typeface="Arial" panose="020B0604020202020204" pitchFamily="34" charset="0"/>
              <a:buChar char="•"/>
            </a:pPr>
            <a:r>
              <a:rPr lang="en-US" dirty="0"/>
              <a:t>Now we will load the data into the model from a file.</a:t>
            </a:r>
          </a:p>
          <a:p>
            <a:pPr marL="285750" indent="-285750">
              <a:buFont typeface="Arial" panose="020B0604020202020204" pitchFamily="34" charset="0"/>
              <a:buChar char="•"/>
            </a:pPr>
            <a:r>
              <a:rPr lang="en-US" dirty="0"/>
              <a:t>There will be now change in the output but now the data will be loaded from the sample.json file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r>
              <a:rPr lang="en-US" dirty="0"/>
              <a:t>Code Links</a:t>
            </a:r>
          </a:p>
          <a:p>
            <a:pPr marL="285750" indent="-285750">
              <a:buFontTx/>
              <a:buChar char="-"/>
            </a:pPr>
            <a:r>
              <a:rPr lang="en-US" dirty="0">
                <a:hlinkClick r:id="rId3"/>
              </a:rPr>
              <a:t>sample.json</a:t>
            </a:r>
            <a:endParaRPr lang="en-US" dirty="0"/>
          </a:p>
          <a:p>
            <a:pPr marL="285750" indent="-285750">
              <a:buFontTx/>
              <a:buChar char="-"/>
            </a:pPr>
            <a:r>
              <a:rPr lang="en-US" dirty="0">
                <a:hlinkClick r:id="rId4"/>
              </a:rPr>
              <a:t>models.json</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F8BE0229-2BE0-A87C-7E0F-5F66145A43F0}"/>
              </a:ext>
            </a:extLst>
          </p:cNvPr>
          <p:cNvPicPr>
            <a:picLocks noChangeAspect="1"/>
          </p:cNvPicPr>
          <p:nvPr/>
        </p:nvPicPr>
        <p:blipFill>
          <a:blip r:embed="rId5"/>
          <a:stretch>
            <a:fillRect/>
          </a:stretch>
        </p:blipFill>
        <p:spPr>
          <a:xfrm>
            <a:off x="4612703" y="2471570"/>
            <a:ext cx="6810703" cy="337797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5826196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Concept of Named Model</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5078313"/>
          </a:xfrm>
          <a:prstGeom prst="rect">
            <a:avLst/>
          </a:prstGeom>
          <a:noFill/>
        </p:spPr>
        <p:txBody>
          <a:bodyPr wrap="square" rtlCol="0">
            <a:spAutoFit/>
          </a:bodyPr>
          <a:lstStyle/>
          <a:p>
            <a:r>
              <a:rPr lang="en-US" dirty="0"/>
              <a:t>Concept of named model comes into observation when we want to use more than one model simultaneously in one application.</a:t>
            </a:r>
            <a:br>
              <a:rPr lang="en-US" dirty="0"/>
            </a:br>
            <a:r>
              <a:rPr lang="en-US" dirty="0"/>
              <a:t>When we uses two model simultaneously the there are some conflicts arises in the application , as the second model we use will overwrite the data of the first model. So, here we use the Named Model </a:t>
            </a:r>
          </a:p>
          <a:p>
            <a:br>
              <a:rPr lang="en-US" dirty="0"/>
            </a:br>
            <a:r>
              <a:rPr lang="en-US" dirty="0"/>
              <a:t>Creation of Named Model : </a:t>
            </a:r>
          </a:p>
          <a:p>
            <a:r>
              <a:rPr lang="en-US" dirty="0"/>
              <a:t>     </a:t>
            </a:r>
            <a:r>
              <a:rPr lang="en-US" b="1" dirty="0"/>
              <a:t>this.getView().setModel(oModel2 ,  “</a:t>
            </a:r>
            <a:r>
              <a:rPr lang="en-US" b="1" dirty="0">
                <a:highlight>
                  <a:srgbClr val="FFFF00"/>
                </a:highlight>
              </a:rPr>
              <a:t>Name of the model</a:t>
            </a:r>
            <a:r>
              <a:rPr lang="en-US" b="1" dirty="0"/>
              <a:t>”) ;</a:t>
            </a:r>
          </a:p>
          <a:p>
            <a:endParaRPr lang="en-US" b="1" dirty="0"/>
          </a:p>
          <a:p>
            <a:r>
              <a:rPr lang="en-US" dirty="0"/>
              <a:t>For example : </a:t>
            </a:r>
          </a:p>
          <a:p>
            <a:r>
              <a:rPr lang="en-US" dirty="0"/>
              <a:t>     this.getView().setModel(oModel2 , “</a:t>
            </a:r>
            <a:r>
              <a:rPr lang="en-US" b="1" dirty="0"/>
              <a:t>thanos</a:t>
            </a:r>
            <a:r>
              <a:rPr lang="en-US" dirty="0"/>
              <a:t>”);     </a:t>
            </a:r>
            <a:r>
              <a:rPr lang="en-US" dirty="0">
                <a:sym typeface="Wingdings" panose="05000000000000000000" pitchFamily="2" charset="2"/>
              </a:rPr>
              <a:t></a:t>
            </a:r>
            <a:r>
              <a:rPr lang="en-US" dirty="0"/>
              <a:t>     here </a:t>
            </a:r>
            <a:r>
              <a:rPr lang="en-US" b="1" dirty="0"/>
              <a:t>thanos</a:t>
            </a:r>
            <a:r>
              <a:rPr lang="en-US" dirty="0"/>
              <a:t> is the name of the model</a:t>
            </a:r>
          </a:p>
          <a:p>
            <a:endParaRPr lang="en-US" dirty="0"/>
          </a:p>
          <a:p>
            <a:endParaRPr lang="en-US" dirty="0"/>
          </a:p>
          <a:p>
            <a:r>
              <a:rPr lang="en-US" b="1" u="sng" dirty="0"/>
              <a:t>Binding using the Named Model:</a:t>
            </a:r>
            <a:endParaRPr lang="en-US" dirty="0"/>
          </a:p>
          <a:p>
            <a:r>
              <a:rPr lang="en-US" dirty="0"/>
              <a:t>So in binding we use this name, to bind the data from the named model we use  </a:t>
            </a:r>
            <a:r>
              <a:rPr lang="en-US" dirty="0">
                <a:highlight>
                  <a:srgbClr val="00FF00"/>
                </a:highlight>
              </a:rPr>
              <a:t>modelName&gt;path </a:t>
            </a:r>
            <a:r>
              <a:rPr lang="en-US" dirty="0"/>
              <a:t>in binding syntax</a:t>
            </a:r>
          </a:p>
          <a:p>
            <a:endParaRPr lang="en-US" dirty="0"/>
          </a:p>
          <a:p>
            <a:r>
              <a:rPr lang="en-US" dirty="0"/>
              <a:t>For example: </a:t>
            </a:r>
          </a:p>
          <a:p>
            <a:r>
              <a:rPr lang="en-US" dirty="0"/>
              <a:t>        “{thanos&gt;/empStr/empName}” this will bind the name from thanos model.</a:t>
            </a:r>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7540473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How to create a Named Model </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5355312"/>
          </a:xfrm>
          <a:prstGeom prst="rect">
            <a:avLst/>
          </a:prstGeom>
          <a:noFill/>
        </p:spPr>
        <p:txBody>
          <a:bodyPr wrap="square" rtlCol="0">
            <a:spAutoFit/>
          </a:bodyPr>
          <a:lstStyle/>
          <a:p>
            <a:pPr marL="342900" indent="-342900">
              <a:buFont typeface="Arial" panose="020B0604020202020204" pitchFamily="34" charset="0"/>
              <a:buChar char="•"/>
            </a:pPr>
            <a:r>
              <a:rPr lang="en-US" dirty="0"/>
              <a:t>Create a model (dataset.json) in the models folder .</a:t>
            </a:r>
          </a:p>
          <a:p>
            <a:pPr marL="342900" indent="-342900">
              <a:buFont typeface="Arial" panose="020B0604020202020204" pitchFamily="34" charset="0"/>
              <a:buChar char="•"/>
            </a:pPr>
            <a:r>
              <a:rPr lang="en-US" dirty="0"/>
              <a:t>In controller , we have to give the path in the createJSONModel() function</a:t>
            </a:r>
          </a:p>
          <a:p>
            <a:pPr marL="342900" indent="-342900">
              <a:buAutoNum type="arabicPeriod"/>
            </a:pPr>
            <a:endParaRPr lang="en-US" dirty="0"/>
          </a:p>
          <a:p>
            <a:pPr marL="342900" indent="-342900">
              <a:buAutoNum type="arabicPeriod"/>
            </a:pPr>
            <a:endParaRPr lang="en-US" dirty="0"/>
          </a:p>
          <a:p>
            <a:endParaRPr lang="en-US" dirty="0"/>
          </a:p>
          <a:p>
            <a:pPr marL="342900" indent="-342900">
              <a:buAutoNum type="arabicPeriod"/>
            </a:pPr>
            <a:endParaRPr lang="en-US" dirty="0"/>
          </a:p>
          <a:p>
            <a:pPr marL="342900" indent="-342900">
              <a:buAutoNum type="arabicPeriod"/>
            </a:pPr>
            <a:endParaRPr lang="en-US" dirty="0"/>
          </a:p>
          <a:p>
            <a:pPr marL="342900" indent="-342900">
              <a:buAutoNum type="arabicPeriod"/>
            </a:pPr>
            <a:endParaRPr lang="en-US" dirty="0"/>
          </a:p>
          <a:p>
            <a:pPr marL="342900" indent="-342900">
              <a:buAutoNum type="arabicPeriod"/>
            </a:pPr>
            <a:endParaRPr lang="en-US" dirty="0"/>
          </a:p>
          <a:p>
            <a:pPr marL="285750" indent="-285750">
              <a:buFont typeface="Arial" panose="020B0604020202020204" pitchFamily="34" charset="0"/>
              <a:buChar char="•"/>
            </a:pPr>
            <a:r>
              <a:rPr lang="en-US" dirty="0"/>
              <a:t>In model.js we have to pass the path as a parameter to create the model with different paths form the same function.</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endParaRPr lang="en-US" dirty="0"/>
          </a:p>
          <a:p>
            <a:pPr marL="285750" indent="-285750">
              <a:buFont typeface="Arial" panose="020B0604020202020204" pitchFamily="34" charset="0"/>
              <a:buChar char="•"/>
            </a:pPr>
            <a:r>
              <a:rPr lang="en-US" dirty="0"/>
              <a:t>To bind the data in view , we have to use the name of the named model.</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7BFC6ACB-9C0E-810A-8098-2732AC18C2AA}"/>
              </a:ext>
            </a:extLst>
          </p:cNvPr>
          <p:cNvPicPr>
            <a:picLocks noChangeAspect="1"/>
          </p:cNvPicPr>
          <p:nvPr/>
        </p:nvPicPr>
        <p:blipFill>
          <a:blip r:embed="rId3"/>
          <a:stretch>
            <a:fillRect/>
          </a:stretch>
        </p:blipFill>
        <p:spPr>
          <a:xfrm>
            <a:off x="3774618" y="1410240"/>
            <a:ext cx="4642764" cy="1776547"/>
          </a:xfrm>
          <a:prstGeom prst="rect">
            <a:avLst/>
          </a:prstGeom>
        </p:spPr>
      </p:pic>
      <p:pic>
        <p:nvPicPr>
          <p:cNvPr id="9" name="Picture 8">
            <a:extLst>
              <a:ext uri="{FF2B5EF4-FFF2-40B4-BE49-F238E27FC236}">
                <a16:creationId xmlns:a16="http://schemas.microsoft.com/office/drawing/2014/main" id="{DD21361F-0003-B1A5-ADB5-CB79A987DC22}"/>
              </a:ext>
            </a:extLst>
          </p:cNvPr>
          <p:cNvPicPr>
            <a:picLocks noChangeAspect="1"/>
          </p:cNvPicPr>
          <p:nvPr/>
        </p:nvPicPr>
        <p:blipFill>
          <a:blip r:embed="rId3"/>
          <a:stretch>
            <a:fillRect/>
          </a:stretch>
        </p:blipFill>
        <p:spPr>
          <a:xfrm>
            <a:off x="3575836" y="3671214"/>
            <a:ext cx="5040328" cy="1928674"/>
          </a:xfrm>
          <a:prstGeom prst="rect">
            <a:avLst/>
          </a:prstGeom>
        </p:spPr>
      </p:pic>
      <p:pic>
        <p:nvPicPr>
          <p:cNvPr id="12" name="Picture 11">
            <a:extLst>
              <a:ext uri="{FF2B5EF4-FFF2-40B4-BE49-F238E27FC236}">
                <a16:creationId xmlns:a16="http://schemas.microsoft.com/office/drawing/2014/main" id="{4A8A63E5-6B06-8269-E7F1-FEFD1447434C}"/>
              </a:ext>
            </a:extLst>
          </p:cNvPr>
          <p:cNvPicPr>
            <a:picLocks noChangeAspect="1"/>
          </p:cNvPicPr>
          <p:nvPr/>
        </p:nvPicPr>
        <p:blipFill>
          <a:blip r:embed="rId4"/>
          <a:stretch>
            <a:fillRect/>
          </a:stretch>
        </p:blipFill>
        <p:spPr>
          <a:xfrm>
            <a:off x="4709040" y="6161837"/>
            <a:ext cx="2773920" cy="464860"/>
          </a:xfrm>
          <a:prstGeom prst="rect">
            <a:avLst/>
          </a:prstGeom>
        </p:spPr>
      </p:pic>
    </p:spTree>
    <p:extLst>
      <p:ext uri="{BB962C8B-B14F-4D97-AF65-F5344CB8AC3E}">
        <p14:creationId xmlns:p14="http://schemas.microsoft.com/office/powerpoint/2010/main" val="41370174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Named Model Creation</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862322"/>
          </a:xfrm>
          <a:prstGeom prst="rect">
            <a:avLst/>
          </a:prstGeom>
          <a:noFill/>
        </p:spPr>
        <p:txBody>
          <a:bodyPr wrap="square" rtlCol="0">
            <a:spAutoFit/>
          </a:bodyPr>
          <a:lstStyle/>
          <a:p>
            <a:pPr marL="285750" indent="-285750">
              <a:buFont typeface="Arial" panose="020B0604020202020204" pitchFamily="34" charset="0"/>
              <a:buChar char="•"/>
            </a:pPr>
            <a:r>
              <a:rPr lang="en-US" dirty="0"/>
              <a:t>Till now we have loaded the data in the model from the json structure only.</a:t>
            </a:r>
          </a:p>
          <a:p>
            <a:pPr marL="285750" indent="-285750">
              <a:buFont typeface="Arial" panose="020B0604020202020204" pitchFamily="34" charset="0"/>
              <a:buChar char="•"/>
            </a:pPr>
            <a:r>
              <a:rPr lang="en-US" dirty="0"/>
              <a:t>Now we will load the data into the model from a file.</a:t>
            </a:r>
          </a:p>
          <a:p>
            <a:pPr marL="285750" indent="-285750">
              <a:buFont typeface="Arial" panose="020B0604020202020204" pitchFamily="34" charset="0"/>
              <a:buChar char="•"/>
            </a:pPr>
            <a:r>
              <a:rPr lang="en-US" dirty="0"/>
              <a:t>There will be now change in the output but now the data will be loaded from the sample.json file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r>
              <a:rPr lang="en-US" dirty="0"/>
              <a:t>Code Links</a:t>
            </a:r>
          </a:p>
          <a:p>
            <a:pPr marL="285750" indent="-285750">
              <a:buFontTx/>
              <a:buChar char="-"/>
            </a:pPr>
            <a:r>
              <a:rPr lang="en-US" dirty="0">
                <a:hlinkClick r:id="rId3"/>
              </a:rPr>
              <a:t>dataset.json</a:t>
            </a:r>
            <a:endParaRPr lang="en-US" dirty="0"/>
          </a:p>
          <a:p>
            <a:pPr marL="285750" indent="-285750">
              <a:buFontTx/>
              <a:buChar char="-"/>
            </a:pPr>
            <a:r>
              <a:rPr lang="en-US" dirty="0">
                <a:hlinkClick r:id="rId4"/>
              </a:rPr>
              <a:t>models.json</a:t>
            </a:r>
            <a:endParaRPr lang="en-US" dirty="0"/>
          </a:p>
          <a:p>
            <a:pPr marL="285750" indent="-285750">
              <a:buFontTx/>
              <a:buChar char="-"/>
            </a:pPr>
            <a:r>
              <a:rPr lang="en-US" dirty="0">
                <a:hlinkClick r:id="rId5"/>
              </a:rPr>
              <a:t>Main.controller.js</a:t>
            </a:r>
            <a:endParaRPr lang="en-US" dirty="0"/>
          </a:p>
          <a:p>
            <a:pPr marL="285750" indent="-285750">
              <a:buFontTx/>
              <a:buChar char="-"/>
            </a:pPr>
            <a:r>
              <a:rPr lang="en-US" dirty="0">
                <a:hlinkClick r:id="rId6"/>
              </a:rPr>
              <a:t>MyXML.view.xml</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5" name="Picture 4">
            <a:extLst>
              <a:ext uri="{FF2B5EF4-FFF2-40B4-BE49-F238E27FC236}">
                <a16:creationId xmlns:a16="http://schemas.microsoft.com/office/drawing/2014/main" id="{03617028-0F1B-A44D-7C31-97C7D890C962}"/>
              </a:ext>
            </a:extLst>
          </p:cNvPr>
          <p:cNvPicPr>
            <a:picLocks noChangeAspect="1"/>
          </p:cNvPicPr>
          <p:nvPr/>
        </p:nvPicPr>
        <p:blipFill>
          <a:blip r:embed="rId7"/>
          <a:stretch>
            <a:fillRect/>
          </a:stretch>
        </p:blipFill>
        <p:spPr>
          <a:xfrm>
            <a:off x="4301085" y="2943287"/>
            <a:ext cx="7079593" cy="281202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167205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355E650C-2AB7-48B8-92C1-0EFD97277C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58149" y="2734632"/>
            <a:ext cx="3562351" cy="3562351"/>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Expression Binding</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970318"/>
          </a:xfrm>
          <a:prstGeom prst="rect">
            <a:avLst/>
          </a:prstGeom>
          <a:noFill/>
        </p:spPr>
        <p:txBody>
          <a:bodyPr wrap="square" rtlCol="0">
            <a:spAutoFit/>
          </a:bodyPr>
          <a:lstStyle/>
          <a:p>
            <a:r>
              <a:rPr lang="en-US" b="1" dirty="0"/>
              <a:t>Expression binding : - </a:t>
            </a:r>
            <a:r>
              <a:rPr lang="en-US" dirty="0"/>
              <a:t>When we bind an Expression (</a:t>
            </a:r>
            <a:r>
              <a:rPr lang="en-US" b="1" dirty="0"/>
              <a:t>{= condition ? true : false}</a:t>
            </a:r>
            <a:r>
              <a:rPr lang="en-US" dirty="0"/>
              <a:t>) with the property of a control rather binding value to a property, this is called expression binding.</a:t>
            </a:r>
          </a:p>
          <a:p>
            <a:pPr marL="285750" indent="-285750">
              <a:buFont typeface="Arial" panose="020B0604020202020204" pitchFamily="34" charset="0"/>
              <a:buChar char="•"/>
            </a:pPr>
            <a:r>
              <a:rPr lang="en-US" b="0" i="0" dirty="0">
                <a:effectLst/>
              </a:rPr>
              <a:t>If we need some calculation on model data or some sort of comparison, then expression binding is useful. </a:t>
            </a:r>
          </a:p>
          <a:p>
            <a:pPr lvl="1"/>
            <a:r>
              <a:rPr lang="en-US" dirty="0"/>
              <a:t>Syntax:</a:t>
            </a:r>
          </a:p>
          <a:p>
            <a:pPr lvl="1"/>
            <a:r>
              <a:rPr lang="en-US" dirty="0"/>
              <a:t>	numberState = </a:t>
            </a:r>
            <a:r>
              <a:rPr lang="en-US" b="1" i="1" dirty="0"/>
              <a:t>“{= ${path} &gt; value ? ‘conditionForTrue’ : ‘ConditionForFalse’ }”</a:t>
            </a:r>
          </a:p>
          <a:p>
            <a:endParaRPr lang="en-US" b="1" dirty="0"/>
          </a:p>
          <a:p>
            <a:pPr marL="285750" indent="-285750">
              <a:buFontTx/>
              <a:buChar char="-"/>
            </a:pPr>
            <a:r>
              <a:rPr lang="en-US" b="1" dirty="0"/>
              <a:t>Use Case of Expression Binding</a:t>
            </a:r>
          </a:p>
          <a:p>
            <a:pPr lvl="1"/>
            <a:r>
              <a:rPr lang="en-US" dirty="0"/>
              <a:t>My Manager want to add a make salary field grayed(read-only) whenever the employee name is Anubhav.</a:t>
            </a:r>
          </a:p>
          <a:p>
            <a:pPr lvl="1"/>
            <a:endParaRPr lang="en-US" dirty="0"/>
          </a:p>
          <a:p>
            <a:pPr lvl="1"/>
            <a:r>
              <a:rPr lang="en-US" dirty="0"/>
              <a:t>If The Employee Name is Anubhav, the salary must be 20000.</a:t>
            </a:r>
          </a:p>
          <a:p>
            <a:pPr lvl="1"/>
            <a:r>
              <a:rPr lang="en-US" dirty="0"/>
              <a:t>Condition – if employee name  =  Anubhav</a:t>
            </a:r>
          </a:p>
          <a:p>
            <a:pPr lvl="1"/>
            <a:r>
              <a:rPr lang="en-US" dirty="0"/>
              <a:t>Outcome – the salary must be 20000</a:t>
            </a:r>
          </a:p>
          <a:p>
            <a:pPr lvl="1"/>
            <a:r>
              <a:rPr lang="en-US" dirty="0"/>
              <a:t>Target – Salary field</a:t>
            </a:r>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1822322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Expression Binding</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031325"/>
          </a:xfrm>
          <a:prstGeom prst="rect">
            <a:avLst/>
          </a:prstGeom>
          <a:noFill/>
        </p:spPr>
        <p:txBody>
          <a:bodyPr wrap="square" rtlCol="0">
            <a:spAutoFit/>
          </a:bodyPr>
          <a:lstStyle/>
          <a:p>
            <a:pPr marL="285750" indent="-285750">
              <a:buFont typeface="Wingdings" panose="05000000000000000000" pitchFamily="2" charset="2"/>
              <a:buChar char="§"/>
            </a:pPr>
            <a:r>
              <a:rPr lang="en-US" dirty="0"/>
              <a:t>Now we will bind the Salary field in the SimpleForm with the help of Expression binding Syntax according to the use case mentioned in the previous slide.   </a:t>
            </a:r>
          </a:p>
          <a:p>
            <a:pPr marL="285750" indent="-285750">
              <a:buFont typeface="Wingdings" panose="05000000000000000000" pitchFamily="2" charset="2"/>
              <a:buChar char="§"/>
            </a:pPr>
            <a:r>
              <a:rPr lang="en-US" dirty="0"/>
              <a:t>Before that we have to comment the line in the controller in which we are binding it form model.</a:t>
            </a:r>
          </a:p>
          <a:p>
            <a:r>
              <a:rPr lang="en-US" dirty="0"/>
              <a:t>     </a:t>
            </a:r>
          </a:p>
          <a:p>
            <a:r>
              <a:rPr lang="en-US" dirty="0"/>
              <a:t>Code Link:- </a:t>
            </a:r>
          </a:p>
          <a:p>
            <a:pPr marL="285750" indent="-285750">
              <a:buFontTx/>
              <a:buChar char="-"/>
            </a:pPr>
            <a:r>
              <a:rPr lang="en-US" dirty="0">
                <a:hlinkClick r:id="rId3"/>
              </a:rPr>
              <a:t>MyXML.view.xml</a:t>
            </a:r>
            <a:endParaRPr lang="en-US" dirty="0"/>
          </a:p>
          <a:p>
            <a:pPr marL="285750" indent="-285750">
              <a:buFontTx/>
              <a:buChar char="-"/>
            </a:pPr>
            <a:r>
              <a:rPr lang="en-US" dirty="0">
                <a:hlinkClick r:id="rId4"/>
              </a:rPr>
              <a:t>models.js</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8CB82CD7-54D5-B187-386F-C9058A2C842D}"/>
              </a:ext>
            </a:extLst>
          </p:cNvPr>
          <p:cNvPicPr>
            <a:picLocks noChangeAspect="1"/>
          </p:cNvPicPr>
          <p:nvPr/>
        </p:nvPicPr>
        <p:blipFill>
          <a:blip r:embed="rId5"/>
          <a:stretch>
            <a:fillRect/>
          </a:stretch>
        </p:blipFill>
        <p:spPr>
          <a:xfrm>
            <a:off x="3924676" y="2336747"/>
            <a:ext cx="7498730" cy="3421677"/>
          </a:xfrm>
          <a:prstGeom prst="rect">
            <a:avLst/>
          </a:prstGeom>
        </p:spPr>
      </p:pic>
    </p:spTree>
    <p:extLst>
      <p:ext uri="{BB962C8B-B14F-4D97-AF65-F5344CB8AC3E}">
        <p14:creationId xmlns:p14="http://schemas.microsoft.com/office/powerpoint/2010/main" val="26878648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0540214"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Aggregation Binding with Table Control</a:t>
            </a:r>
          </a:p>
          <a:p>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862322"/>
          </a:xfrm>
          <a:prstGeom prst="rect">
            <a:avLst/>
          </a:prstGeom>
          <a:noFill/>
        </p:spPr>
        <p:txBody>
          <a:bodyPr wrap="square" rtlCol="0">
            <a:spAutoFit/>
          </a:bodyPr>
          <a:lstStyle/>
          <a:p>
            <a:pPr marL="285750" indent="-285750" algn="just">
              <a:buFont typeface="Wingdings" panose="05000000000000000000" pitchFamily="2" charset="2"/>
              <a:buChar char="q"/>
            </a:pPr>
            <a:r>
              <a:rPr lang="en-US" dirty="0"/>
              <a:t>When we bind the </a:t>
            </a:r>
            <a:r>
              <a:rPr lang="en-US" b="1" dirty="0"/>
              <a:t>aggregation</a:t>
            </a:r>
            <a:r>
              <a:rPr lang="en-US" dirty="0"/>
              <a:t> of a control with the entityset of data model, it is called aggregation Binding.</a:t>
            </a:r>
          </a:p>
          <a:p>
            <a:pPr marL="285750" indent="-285750" algn="just">
              <a:buFont typeface="Wingdings" panose="05000000000000000000" pitchFamily="2" charset="2"/>
              <a:buChar char="q"/>
            </a:pPr>
            <a:r>
              <a:rPr lang="en-US" dirty="0"/>
              <a:t>The parent control (e.g. Table) is bound to the EntitySet path which is called </a:t>
            </a:r>
            <a:r>
              <a:rPr lang="en-US" b="1" dirty="0"/>
              <a:t>absolute path</a:t>
            </a:r>
            <a:r>
              <a:rPr lang="en-US" dirty="0"/>
              <a:t> and the child of the parent Control (e.g. Columns) are connected to the child properties of the EntitySet is called </a:t>
            </a:r>
            <a:r>
              <a:rPr lang="en-US" b="1" dirty="0"/>
              <a:t>relative path.</a:t>
            </a:r>
          </a:p>
          <a:p>
            <a:pPr marL="285750" indent="-285750" algn="just">
              <a:buFont typeface="Wingdings" panose="05000000000000000000" pitchFamily="2" charset="2"/>
              <a:buChar char="q"/>
            </a:pPr>
            <a:r>
              <a:rPr lang="en-US" b="0" i="0" dirty="0">
                <a:effectLst/>
              </a:rPr>
              <a:t>In aggregation binding, based on your model data, as many child controls will be created automatically.</a:t>
            </a:r>
            <a:endParaRPr lang="en-US" b="1" dirty="0"/>
          </a:p>
          <a:p>
            <a:pPr marL="285750" indent="-285750" algn="just">
              <a:buFont typeface="Wingdings" panose="05000000000000000000" pitchFamily="2" charset="2"/>
              <a:buChar char="q"/>
            </a:pPr>
            <a:r>
              <a:rPr lang="en-US" dirty="0"/>
              <a:t>Every Event of UI5 will trigger the </a:t>
            </a:r>
            <a:r>
              <a:rPr lang="en-US" b="1" dirty="0"/>
              <a:t>eventHandler </a:t>
            </a:r>
            <a:r>
              <a:rPr lang="en-US" dirty="0"/>
              <a:t>and we will get the Event Object as part of the event Handler. Depending on the event, the event handler object will have different parameters.</a:t>
            </a:r>
          </a:p>
          <a:p>
            <a:pPr algn="just"/>
            <a:r>
              <a:rPr lang="en-US" b="1" dirty="0"/>
              <a:t>Use Case of Aggregation Binding</a:t>
            </a:r>
          </a:p>
          <a:p>
            <a:pPr algn="just"/>
            <a:r>
              <a:rPr lang="en-US" b="0" i="0" dirty="0">
                <a:effectLst/>
              </a:rPr>
              <a:t>If we want to show a list or some data in tabular format, we need to bind a group of data. In such a case we will use aggregation binding.</a:t>
            </a:r>
            <a:endParaRPr lang="en-US" b="1" dirty="0"/>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aphicFrame>
        <p:nvGraphicFramePr>
          <p:cNvPr id="6" name="Table 5">
            <a:extLst>
              <a:ext uri="{FF2B5EF4-FFF2-40B4-BE49-F238E27FC236}">
                <a16:creationId xmlns:a16="http://schemas.microsoft.com/office/drawing/2014/main" id="{7AA5BBFC-0F7E-46DB-8E84-AB7D9391C51D}"/>
              </a:ext>
            </a:extLst>
          </p:cNvPr>
          <p:cNvGraphicFramePr>
            <a:graphicFrameLocks noGrp="1"/>
          </p:cNvGraphicFramePr>
          <p:nvPr/>
        </p:nvGraphicFramePr>
        <p:xfrm>
          <a:off x="1012827" y="4057650"/>
          <a:ext cx="5083173" cy="1480397"/>
        </p:xfrm>
        <a:graphic>
          <a:graphicData uri="http://schemas.openxmlformats.org/drawingml/2006/table">
            <a:tbl>
              <a:tblPr firstRow="1" bandRow="1">
                <a:tableStyleId>{5C22544A-7EE6-4342-B048-85BDC9FD1C3A}</a:tableStyleId>
              </a:tblPr>
              <a:tblGrid>
                <a:gridCol w="1694391">
                  <a:extLst>
                    <a:ext uri="{9D8B030D-6E8A-4147-A177-3AD203B41FA5}">
                      <a16:colId xmlns:a16="http://schemas.microsoft.com/office/drawing/2014/main" val="2869649158"/>
                    </a:ext>
                  </a:extLst>
                </a:gridCol>
                <a:gridCol w="1694391">
                  <a:extLst>
                    <a:ext uri="{9D8B030D-6E8A-4147-A177-3AD203B41FA5}">
                      <a16:colId xmlns:a16="http://schemas.microsoft.com/office/drawing/2014/main" val="2344992087"/>
                    </a:ext>
                  </a:extLst>
                </a:gridCol>
                <a:gridCol w="1694391">
                  <a:extLst>
                    <a:ext uri="{9D8B030D-6E8A-4147-A177-3AD203B41FA5}">
                      <a16:colId xmlns:a16="http://schemas.microsoft.com/office/drawing/2014/main" val="3709368577"/>
                    </a:ext>
                  </a:extLst>
                </a:gridCol>
              </a:tblGrid>
              <a:tr h="366284">
                <a:tc>
                  <a:txBody>
                    <a:bodyPr/>
                    <a:lstStyle/>
                    <a:p>
                      <a:r>
                        <a:rPr lang="en-US" dirty="0"/>
                        <a:t>Emp Id</a:t>
                      </a:r>
                    </a:p>
                  </a:txBody>
                  <a:tcPr/>
                </a:tc>
                <a:tc>
                  <a:txBody>
                    <a:bodyPr/>
                    <a:lstStyle/>
                    <a:p>
                      <a:r>
                        <a:rPr lang="en-US" dirty="0"/>
                        <a:t>Emp Name</a:t>
                      </a:r>
                    </a:p>
                  </a:txBody>
                  <a:tcPr/>
                </a:tc>
                <a:tc>
                  <a:txBody>
                    <a:bodyPr/>
                    <a:lstStyle/>
                    <a:p>
                      <a:r>
                        <a:rPr lang="en-US" dirty="0"/>
                        <a:t>Salary</a:t>
                      </a:r>
                    </a:p>
                  </a:txBody>
                  <a:tcPr/>
                </a:tc>
                <a:extLst>
                  <a:ext uri="{0D108BD9-81ED-4DB2-BD59-A6C34878D82A}">
                    <a16:rowId xmlns:a16="http://schemas.microsoft.com/office/drawing/2014/main" val="4168095872"/>
                  </a:ext>
                </a:extLst>
              </a:tr>
              <a:tr h="371371">
                <a:tc>
                  <a:txBody>
                    <a:bodyPr/>
                    <a:lstStyle/>
                    <a:p>
                      <a:pPr algn="ctr"/>
                      <a:r>
                        <a:rPr lang="en-US" dirty="0"/>
                        <a:t>{empId}</a:t>
                      </a:r>
                    </a:p>
                  </a:txBody>
                  <a:tcPr/>
                </a:tc>
                <a:tc>
                  <a:txBody>
                    <a:bodyPr/>
                    <a:lstStyle/>
                    <a:p>
                      <a:pPr algn="ctr"/>
                      <a:r>
                        <a:rPr lang="en-US" dirty="0"/>
                        <a:t>{empName}</a:t>
                      </a:r>
                    </a:p>
                  </a:txBody>
                  <a:tcPr/>
                </a:tc>
                <a:tc>
                  <a:txBody>
                    <a:bodyPr/>
                    <a:lstStyle/>
                    <a:p>
                      <a:pPr algn="ctr"/>
                      <a:r>
                        <a:rPr lang="en-US" dirty="0"/>
                        <a:t>{salary}</a:t>
                      </a:r>
                    </a:p>
                  </a:txBody>
                  <a:tcPr/>
                </a:tc>
                <a:extLst>
                  <a:ext uri="{0D108BD9-81ED-4DB2-BD59-A6C34878D82A}">
                    <a16:rowId xmlns:a16="http://schemas.microsoft.com/office/drawing/2014/main" val="527527764"/>
                  </a:ext>
                </a:extLst>
              </a:tr>
              <a:tr h="371371">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4061368548"/>
                  </a:ext>
                </a:extLst>
              </a:tr>
              <a:tr h="371371">
                <a:tc>
                  <a:txBody>
                    <a:bodyPr/>
                    <a:lstStyle/>
                    <a:p>
                      <a:endParaRPr lang="en-US" dirty="0"/>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4154157385"/>
                  </a:ext>
                </a:extLst>
              </a:tr>
            </a:tbl>
          </a:graphicData>
        </a:graphic>
      </p:graphicFrame>
      <p:sp>
        <p:nvSpPr>
          <p:cNvPr id="7" name="TextBox 6">
            <a:extLst>
              <a:ext uri="{FF2B5EF4-FFF2-40B4-BE49-F238E27FC236}">
                <a16:creationId xmlns:a16="http://schemas.microsoft.com/office/drawing/2014/main" id="{114247A6-8F07-4BC4-91AB-71A134B8D773}"/>
              </a:ext>
            </a:extLst>
          </p:cNvPr>
          <p:cNvSpPr txBox="1"/>
          <p:nvPr/>
        </p:nvSpPr>
        <p:spPr>
          <a:xfrm>
            <a:off x="1012827" y="3688318"/>
            <a:ext cx="2000250" cy="369332"/>
          </a:xfrm>
          <a:prstGeom prst="rect">
            <a:avLst/>
          </a:prstGeom>
          <a:noFill/>
        </p:spPr>
        <p:txBody>
          <a:bodyPr wrap="square" rtlCol="0">
            <a:spAutoFit/>
          </a:bodyPr>
          <a:lstStyle/>
          <a:p>
            <a:r>
              <a:rPr lang="en-US" dirty="0"/>
              <a:t>Table = {/empTab}</a:t>
            </a:r>
          </a:p>
        </p:txBody>
      </p:sp>
      <p:sp>
        <p:nvSpPr>
          <p:cNvPr id="9" name="TextBox 8">
            <a:extLst>
              <a:ext uri="{FF2B5EF4-FFF2-40B4-BE49-F238E27FC236}">
                <a16:creationId xmlns:a16="http://schemas.microsoft.com/office/drawing/2014/main" id="{2EBEBCB2-C65B-41BE-914A-9510879C7A62}"/>
              </a:ext>
            </a:extLst>
          </p:cNvPr>
          <p:cNvSpPr txBox="1"/>
          <p:nvPr/>
        </p:nvSpPr>
        <p:spPr>
          <a:xfrm>
            <a:off x="8086725" y="3573375"/>
            <a:ext cx="3293953" cy="2585323"/>
          </a:xfrm>
          <a:prstGeom prst="rect">
            <a:avLst/>
          </a:prstGeom>
          <a:noFill/>
        </p:spPr>
        <p:txBody>
          <a:bodyPr wrap="square" rtlCol="0">
            <a:spAutoFit/>
          </a:bodyPr>
          <a:lstStyle/>
          <a:p>
            <a:r>
              <a:rPr lang="en-US" dirty="0"/>
              <a:t>{</a:t>
            </a:r>
          </a:p>
          <a:p>
            <a:r>
              <a:rPr lang="en-US" dirty="0"/>
              <a:t>     “empTab”: [</a:t>
            </a:r>
          </a:p>
          <a:p>
            <a:r>
              <a:rPr lang="en-US" dirty="0"/>
              <a:t>	{</a:t>
            </a:r>
          </a:p>
          <a:p>
            <a:r>
              <a:rPr lang="en-US" dirty="0"/>
              <a:t>	      “empId”: 50,</a:t>
            </a:r>
          </a:p>
          <a:p>
            <a:r>
              <a:rPr lang="en-US" dirty="0"/>
              <a:t>	      “empName”: “Jay”,</a:t>
            </a:r>
          </a:p>
          <a:p>
            <a:r>
              <a:rPr lang="en-US" dirty="0"/>
              <a:t>	       “salary”: 9500</a:t>
            </a:r>
          </a:p>
          <a:p>
            <a:r>
              <a:rPr lang="en-US" dirty="0"/>
              <a:t>	}</a:t>
            </a:r>
          </a:p>
          <a:p>
            <a:r>
              <a:rPr lang="en-US" dirty="0"/>
              <a:t>       ]</a:t>
            </a:r>
          </a:p>
          <a:p>
            <a:r>
              <a:rPr lang="en-US" dirty="0"/>
              <a:t>}</a:t>
            </a:r>
          </a:p>
        </p:txBody>
      </p:sp>
      <p:cxnSp>
        <p:nvCxnSpPr>
          <p:cNvPr id="10" name="Connector: Elbow 9">
            <a:extLst>
              <a:ext uri="{FF2B5EF4-FFF2-40B4-BE49-F238E27FC236}">
                <a16:creationId xmlns:a16="http://schemas.microsoft.com/office/drawing/2014/main" id="{4A523DBC-325A-4EB7-9001-39562FA0E3A8}"/>
              </a:ext>
            </a:extLst>
          </p:cNvPr>
          <p:cNvCxnSpPr>
            <a:cxnSpLocks/>
          </p:cNvCxnSpPr>
          <p:nvPr/>
        </p:nvCxnSpPr>
        <p:spPr>
          <a:xfrm rot="10800000">
            <a:off x="2886076" y="3838576"/>
            <a:ext cx="5495925" cy="219075"/>
          </a:xfrm>
          <a:prstGeom prst="bentConnector3">
            <a:avLst>
              <a:gd name="adj1" fmla="val 19151"/>
            </a:avLst>
          </a:prstGeom>
          <a:ln>
            <a:tailEnd type="triangle"/>
          </a:ln>
        </p:spPr>
        <p:style>
          <a:lnRef idx="3">
            <a:schemeClr val="accent6"/>
          </a:lnRef>
          <a:fillRef idx="0">
            <a:schemeClr val="accent6"/>
          </a:fillRef>
          <a:effectRef idx="2">
            <a:schemeClr val="accent6"/>
          </a:effectRef>
          <a:fontRef idx="minor">
            <a:schemeClr val="tx1"/>
          </a:fontRef>
        </p:style>
      </p:cxnSp>
      <p:sp>
        <p:nvSpPr>
          <p:cNvPr id="11" name="TextBox 10">
            <a:extLst>
              <a:ext uri="{FF2B5EF4-FFF2-40B4-BE49-F238E27FC236}">
                <a16:creationId xmlns:a16="http://schemas.microsoft.com/office/drawing/2014/main" id="{727CE35D-3C83-4DA9-97D6-0855E152EE62}"/>
              </a:ext>
            </a:extLst>
          </p:cNvPr>
          <p:cNvSpPr txBox="1"/>
          <p:nvPr/>
        </p:nvSpPr>
        <p:spPr>
          <a:xfrm>
            <a:off x="4448175" y="3488169"/>
            <a:ext cx="2524125" cy="369332"/>
          </a:xfrm>
          <a:prstGeom prst="rect">
            <a:avLst/>
          </a:prstGeom>
          <a:noFill/>
          <a:ln>
            <a:noFill/>
          </a:ln>
        </p:spPr>
        <p:style>
          <a:lnRef idx="0">
            <a:scrgbClr r="0" g="0" b="0"/>
          </a:lnRef>
          <a:fillRef idx="0">
            <a:scrgbClr r="0" g="0" b="0"/>
          </a:fillRef>
          <a:effectRef idx="0">
            <a:scrgbClr r="0" g="0" b="0"/>
          </a:effectRef>
          <a:fontRef idx="minor">
            <a:schemeClr val="accent6"/>
          </a:fontRef>
        </p:style>
        <p:txBody>
          <a:bodyPr wrap="square" rtlCol="0">
            <a:spAutoFit/>
          </a:bodyPr>
          <a:lstStyle/>
          <a:p>
            <a:r>
              <a:rPr lang="en-US" dirty="0"/>
              <a:t>Absolute path</a:t>
            </a:r>
          </a:p>
        </p:txBody>
      </p:sp>
      <p:cxnSp>
        <p:nvCxnSpPr>
          <p:cNvPr id="12" name="Connector: Elbow 11">
            <a:extLst>
              <a:ext uri="{FF2B5EF4-FFF2-40B4-BE49-F238E27FC236}">
                <a16:creationId xmlns:a16="http://schemas.microsoft.com/office/drawing/2014/main" id="{FD6FB186-A098-443F-B8D8-057F06ABE769}"/>
              </a:ext>
            </a:extLst>
          </p:cNvPr>
          <p:cNvCxnSpPr/>
          <p:nvPr/>
        </p:nvCxnSpPr>
        <p:spPr>
          <a:xfrm rot="10800000" flipV="1">
            <a:off x="1809750" y="4619624"/>
            <a:ext cx="7562850" cy="1323975"/>
          </a:xfrm>
          <a:prstGeom prst="bentConnector3">
            <a:avLst>
              <a:gd name="adj1" fmla="val 23426"/>
            </a:avLst>
          </a:prstGeom>
        </p:spPr>
        <p:style>
          <a:lnRef idx="3">
            <a:schemeClr val="accent2"/>
          </a:lnRef>
          <a:fillRef idx="0">
            <a:schemeClr val="accent2"/>
          </a:fillRef>
          <a:effectRef idx="2">
            <a:schemeClr val="accent2"/>
          </a:effectRef>
          <a:fontRef idx="minor">
            <a:schemeClr val="tx1"/>
          </a:fontRef>
        </p:style>
      </p:cxnSp>
      <p:cxnSp>
        <p:nvCxnSpPr>
          <p:cNvPr id="13" name="Straight Arrow Connector 12">
            <a:extLst>
              <a:ext uri="{FF2B5EF4-FFF2-40B4-BE49-F238E27FC236}">
                <a16:creationId xmlns:a16="http://schemas.microsoft.com/office/drawing/2014/main" id="{ED766AB6-F930-4B8B-8A9E-C469CFC460B2}"/>
              </a:ext>
            </a:extLst>
          </p:cNvPr>
          <p:cNvCxnSpPr/>
          <p:nvPr/>
        </p:nvCxnSpPr>
        <p:spPr>
          <a:xfrm flipV="1">
            <a:off x="1809750" y="4797848"/>
            <a:ext cx="0" cy="1145752"/>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4" name="Connector: Elbow 13">
            <a:extLst>
              <a:ext uri="{FF2B5EF4-FFF2-40B4-BE49-F238E27FC236}">
                <a16:creationId xmlns:a16="http://schemas.microsoft.com/office/drawing/2014/main" id="{4B08C63E-050D-402A-9A3F-CED84519573A}"/>
              </a:ext>
            </a:extLst>
          </p:cNvPr>
          <p:cNvCxnSpPr>
            <a:cxnSpLocks/>
          </p:cNvCxnSpPr>
          <p:nvPr/>
        </p:nvCxnSpPr>
        <p:spPr>
          <a:xfrm rot="10800000" flipV="1">
            <a:off x="3333750" y="4866035"/>
            <a:ext cx="6038851" cy="846647"/>
          </a:xfrm>
          <a:prstGeom prst="bentConnector3">
            <a:avLst>
              <a:gd name="adj1" fmla="val 50000"/>
            </a:avLst>
          </a:prstGeom>
        </p:spPr>
        <p:style>
          <a:lnRef idx="3">
            <a:schemeClr val="accent1"/>
          </a:lnRef>
          <a:fillRef idx="0">
            <a:schemeClr val="accent1"/>
          </a:fillRef>
          <a:effectRef idx="2">
            <a:schemeClr val="accent1"/>
          </a:effectRef>
          <a:fontRef idx="minor">
            <a:schemeClr val="tx1"/>
          </a:fontRef>
        </p:style>
      </p:cxnSp>
      <p:cxnSp>
        <p:nvCxnSpPr>
          <p:cNvPr id="15" name="Straight Arrow Connector 14">
            <a:extLst>
              <a:ext uri="{FF2B5EF4-FFF2-40B4-BE49-F238E27FC236}">
                <a16:creationId xmlns:a16="http://schemas.microsoft.com/office/drawing/2014/main" id="{9FA8D25F-39E9-4924-A431-1430FD72B977}"/>
              </a:ext>
            </a:extLst>
          </p:cNvPr>
          <p:cNvCxnSpPr>
            <a:cxnSpLocks/>
          </p:cNvCxnSpPr>
          <p:nvPr/>
        </p:nvCxnSpPr>
        <p:spPr>
          <a:xfrm flipV="1">
            <a:off x="3333750" y="4797848"/>
            <a:ext cx="0" cy="91929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6" name="Connector: Elbow 15">
            <a:extLst>
              <a:ext uri="{FF2B5EF4-FFF2-40B4-BE49-F238E27FC236}">
                <a16:creationId xmlns:a16="http://schemas.microsoft.com/office/drawing/2014/main" id="{CEE3C166-971F-4155-97FF-F962EBB0D0F7}"/>
              </a:ext>
            </a:extLst>
          </p:cNvPr>
          <p:cNvCxnSpPr>
            <a:cxnSpLocks/>
          </p:cNvCxnSpPr>
          <p:nvPr/>
        </p:nvCxnSpPr>
        <p:spPr>
          <a:xfrm rot="10800000" flipV="1">
            <a:off x="5200650" y="5181599"/>
            <a:ext cx="4171951" cy="190930"/>
          </a:xfrm>
          <a:prstGeom prst="bentConnector3">
            <a:avLst>
              <a:gd name="adj1" fmla="val 50000"/>
            </a:avLst>
          </a:prstGeom>
        </p:spPr>
        <p:style>
          <a:lnRef idx="3">
            <a:schemeClr val="accent4"/>
          </a:lnRef>
          <a:fillRef idx="0">
            <a:schemeClr val="accent4"/>
          </a:fillRef>
          <a:effectRef idx="2">
            <a:schemeClr val="accent4"/>
          </a:effectRef>
          <a:fontRef idx="minor">
            <a:schemeClr val="tx1"/>
          </a:fontRef>
        </p:style>
      </p:cxnSp>
      <p:cxnSp>
        <p:nvCxnSpPr>
          <p:cNvPr id="17" name="Straight Arrow Connector 16">
            <a:extLst>
              <a:ext uri="{FF2B5EF4-FFF2-40B4-BE49-F238E27FC236}">
                <a16:creationId xmlns:a16="http://schemas.microsoft.com/office/drawing/2014/main" id="{01B3BF2E-6E3A-4FB0-B21C-C593E8A92116}"/>
              </a:ext>
            </a:extLst>
          </p:cNvPr>
          <p:cNvCxnSpPr>
            <a:cxnSpLocks/>
          </p:cNvCxnSpPr>
          <p:nvPr/>
        </p:nvCxnSpPr>
        <p:spPr>
          <a:xfrm flipV="1">
            <a:off x="5200650" y="4772441"/>
            <a:ext cx="0" cy="600089"/>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18" name="TextBox 17">
            <a:extLst>
              <a:ext uri="{FF2B5EF4-FFF2-40B4-BE49-F238E27FC236}">
                <a16:creationId xmlns:a16="http://schemas.microsoft.com/office/drawing/2014/main" id="{2D17BABD-E700-40C5-B16B-6EB93663BD5E}"/>
              </a:ext>
            </a:extLst>
          </p:cNvPr>
          <p:cNvSpPr txBox="1"/>
          <p:nvPr/>
        </p:nvSpPr>
        <p:spPr>
          <a:xfrm>
            <a:off x="4448175" y="6048374"/>
            <a:ext cx="1647825" cy="369332"/>
          </a:xfrm>
          <a:prstGeom prst="rect">
            <a:avLst/>
          </a:prstGeom>
          <a:noFill/>
          <a:ln>
            <a:noFill/>
          </a:ln>
        </p:spPr>
        <p:style>
          <a:lnRef idx="0">
            <a:scrgbClr r="0" g="0" b="0"/>
          </a:lnRef>
          <a:fillRef idx="0">
            <a:scrgbClr r="0" g="0" b="0"/>
          </a:fillRef>
          <a:effectRef idx="0">
            <a:scrgbClr r="0" g="0" b="0"/>
          </a:effectRef>
          <a:fontRef idx="minor">
            <a:schemeClr val="accent1"/>
          </a:fontRef>
        </p:style>
        <p:txBody>
          <a:bodyPr wrap="square" rtlCol="0">
            <a:spAutoFit/>
          </a:bodyPr>
          <a:lstStyle/>
          <a:p>
            <a:r>
              <a:rPr lang="en-US" dirty="0"/>
              <a:t>Relative Paths</a:t>
            </a:r>
          </a:p>
        </p:txBody>
      </p:sp>
    </p:spTree>
    <p:extLst>
      <p:ext uri="{BB962C8B-B14F-4D97-AF65-F5344CB8AC3E}">
        <p14:creationId xmlns:p14="http://schemas.microsoft.com/office/powerpoint/2010/main" val="25479887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67AD2D7-9503-023D-18F5-10E99250332D}"/>
              </a:ext>
            </a:extLst>
          </p:cNvPr>
          <p:cNvPicPr>
            <a:picLocks noChangeAspect="1"/>
          </p:cNvPicPr>
          <p:nvPr/>
        </p:nvPicPr>
        <p:blipFill>
          <a:blip r:embed="rId2"/>
          <a:stretch>
            <a:fillRect/>
          </a:stretch>
        </p:blipFill>
        <p:spPr>
          <a:xfrm>
            <a:off x="896733" y="385641"/>
            <a:ext cx="11089750" cy="5856804"/>
          </a:xfrm>
          <a:prstGeom prst="rect">
            <a:avLst/>
          </a:prstGeom>
        </p:spPr>
      </p:pic>
    </p:spTree>
    <p:extLst>
      <p:ext uri="{BB962C8B-B14F-4D97-AF65-F5344CB8AC3E}">
        <p14:creationId xmlns:p14="http://schemas.microsoft.com/office/powerpoint/2010/main" val="6042770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620B393-B059-4008-BE9A-31AEBF787D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00042" y="779090"/>
            <a:ext cx="5353730" cy="535373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i="0" u="none" strike="noStrike" kern="1200" cap="none" spc="0" normalizeH="0" baseline="0" noProof="0" dirty="0">
                <a:ln>
                  <a:noFill/>
                </a:ln>
                <a:solidFill>
                  <a:prstClr val="black"/>
                </a:solidFill>
                <a:effectLst/>
                <a:uLnTx/>
                <a:uFillTx/>
                <a:latin typeface="Cooper Black" panose="0208090404030B020404" pitchFamily="18" charset="0"/>
              </a:rPr>
              <a:t>Agenda – Day 6</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73A79EAA-1647-4107-B296-669CE3D2F38F}"/>
              </a:ext>
            </a:extLst>
          </p:cNvPr>
          <p:cNvSpPr txBox="1"/>
          <p:nvPr/>
        </p:nvSpPr>
        <p:spPr>
          <a:xfrm>
            <a:off x="638228" y="899721"/>
            <a:ext cx="5353730" cy="5509200"/>
          </a:xfrm>
          <a:prstGeom prst="rect">
            <a:avLst/>
          </a:prstGeom>
          <a:noFill/>
        </p:spPr>
        <p:txBody>
          <a:bodyPr wrap="square" rtlCol="0">
            <a:spAutoFit/>
          </a:bodyPr>
          <a:lstStyle/>
          <a:p>
            <a:pPr marL="285750" indent="-285750">
              <a:buClr>
                <a:schemeClr val="tx1"/>
              </a:buClr>
              <a:buFont typeface="Arial" panose="020B0604020202020204" pitchFamily="34" charset="0"/>
              <a:buChar char="•"/>
            </a:pPr>
            <a:r>
              <a:rPr lang="en-US" sz="1600" dirty="0"/>
              <a:t>Types of Data Binding Syntax</a:t>
            </a:r>
          </a:p>
          <a:p>
            <a:pPr marL="285750" indent="-285750">
              <a:buClr>
                <a:schemeClr val="tx1"/>
              </a:buClr>
              <a:buFont typeface="Arial" panose="020B0604020202020204" pitchFamily="34" charset="0"/>
              <a:buChar char="•"/>
            </a:pPr>
            <a:r>
              <a:rPr lang="en-US" sz="1600" dirty="0"/>
              <a:t>Types of Binding</a:t>
            </a:r>
          </a:p>
          <a:p>
            <a:pPr marL="285750" indent="-285750">
              <a:buClr>
                <a:schemeClr val="tx1"/>
              </a:buClr>
              <a:buFont typeface="Arial" panose="020B0604020202020204" pitchFamily="34" charset="0"/>
              <a:buChar char="•"/>
            </a:pPr>
            <a:r>
              <a:rPr lang="en-US" sz="1600" dirty="0"/>
              <a:t>Hook Methods of Controller</a:t>
            </a:r>
          </a:p>
          <a:p>
            <a:pPr marL="285750" indent="-285750">
              <a:buClr>
                <a:schemeClr val="tx1"/>
              </a:buClr>
              <a:buFont typeface="Arial" panose="020B0604020202020204" pitchFamily="34" charset="0"/>
              <a:buChar char="•"/>
            </a:pPr>
            <a:r>
              <a:rPr lang="en-US" sz="1600" dirty="0"/>
              <a:t>Modularization of model </a:t>
            </a:r>
          </a:p>
          <a:p>
            <a:pPr marL="285750" indent="-285750">
              <a:buClr>
                <a:schemeClr val="tx1"/>
              </a:buClr>
              <a:buFont typeface="Arial" panose="020B0604020202020204" pitchFamily="34" charset="0"/>
              <a:buChar char="•"/>
            </a:pPr>
            <a:r>
              <a:rPr lang="en-US" sz="1600" dirty="0"/>
              <a:t>Binding Modes.</a:t>
            </a:r>
          </a:p>
          <a:p>
            <a:pPr marL="285750" indent="-285750">
              <a:buClr>
                <a:schemeClr val="tx1"/>
              </a:buClr>
              <a:buFont typeface="Arial" panose="020B0604020202020204" pitchFamily="34" charset="0"/>
              <a:buChar char="•"/>
            </a:pPr>
            <a:r>
              <a:rPr lang="en-US" sz="1600" dirty="0"/>
              <a:t>Concept of Named Model</a:t>
            </a:r>
          </a:p>
          <a:p>
            <a:pPr marL="285750" indent="-285750">
              <a:buClr>
                <a:schemeClr val="tx1"/>
              </a:buClr>
              <a:buFont typeface="Arial" panose="020B0604020202020204" pitchFamily="34" charset="0"/>
              <a:buChar char="•"/>
            </a:pPr>
            <a:r>
              <a:rPr lang="en-US" sz="1600" dirty="0"/>
              <a:t>How to create Named Model</a:t>
            </a:r>
          </a:p>
          <a:p>
            <a:pPr marL="285750" indent="-285750">
              <a:buClr>
                <a:schemeClr val="tx1"/>
              </a:buClr>
              <a:buFont typeface="Arial" panose="020B0604020202020204" pitchFamily="34" charset="0"/>
              <a:buChar char="•"/>
            </a:pPr>
            <a:r>
              <a:rPr lang="en-US" sz="1600" dirty="0"/>
              <a:t>Expression Binding</a:t>
            </a:r>
          </a:p>
          <a:p>
            <a:pPr marL="285750" indent="-285750">
              <a:buClr>
                <a:schemeClr val="tx1"/>
              </a:buClr>
              <a:buFont typeface="Arial" panose="020B0604020202020204" pitchFamily="34" charset="0"/>
              <a:buChar char="•"/>
            </a:pPr>
            <a:r>
              <a:rPr lang="en-US" sz="1600" dirty="0"/>
              <a:t>Aggregation Binding</a:t>
            </a:r>
          </a:p>
          <a:p>
            <a:pPr marL="285750" indent="-285750">
              <a:buClr>
                <a:schemeClr val="tx1"/>
              </a:buClr>
              <a:buFont typeface="Arial" panose="020B0604020202020204" pitchFamily="34" charset="0"/>
              <a:buChar char="•"/>
            </a:pPr>
            <a:r>
              <a:rPr lang="en-US" sz="1600" dirty="0"/>
              <a:t>Changing the default Model at run time</a:t>
            </a:r>
          </a:p>
          <a:p>
            <a:pPr marL="285750" indent="-285750">
              <a:buClr>
                <a:schemeClr val="tx1"/>
              </a:buClr>
              <a:buFont typeface="Arial" panose="020B0604020202020204" pitchFamily="34" charset="0"/>
              <a:buChar char="•"/>
            </a:pPr>
            <a:r>
              <a:rPr lang="en-US" sz="1600" dirty="0"/>
              <a:t>Element Binding</a:t>
            </a:r>
          </a:p>
          <a:p>
            <a:pPr marL="285750" indent="-285750">
              <a:buClr>
                <a:schemeClr val="tx1"/>
              </a:buClr>
              <a:buFont typeface="Arial" panose="020B0604020202020204" pitchFamily="34" charset="0"/>
              <a:buChar char="•"/>
            </a:pPr>
            <a:r>
              <a:rPr lang="en-US" sz="1600" dirty="0"/>
              <a:t>Event Object concept </a:t>
            </a:r>
          </a:p>
          <a:p>
            <a:pPr marL="285750" indent="-285750">
              <a:buClr>
                <a:schemeClr val="tx1"/>
              </a:buClr>
              <a:buFont typeface="Arial" panose="020B0604020202020204" pitchFamily="34" charset="0"/>
              <a:buChar char="•"/>
            </a:pPr>
            <a:r>
              <a:rPr lang="en-US" sz="1600" dirty="0"/>
              <a:t>What is Resource Model.</a:t>
            </a:r>
          </a:p>
          <a:p>
            <a:pPr marL="285750" indent="-285750">
              <a:buClr>
                <a:schemeClr val="tx1"/>
              </a:buClr>
              <a:buFont typeface="Arial" panose="020B0604020202020204" pitchFamily="34" charset="0"/>
              <a:buChar char="•"/>
            </a:pPr>
            <a:r>
              <a:rPr lang="en-US" sz="1600" dirty="0"/>
              <a:t>Steps to create a Resource Model. XML Model</a:t>
            </a:r>
          </a:p>
          <a:p>
            <a:pPr marL="285750" indent="-285750">
              <a:buClr>
                <a:schemeClr val="tx1"/>
              </a:buClr>
              <a:buFont typeface="Arial" panose="020B0604020202020204" pitchFamily="34" charset="0"/>
              <a:buChar char="•"/>
            </a:pPr>
            <a:r>
              <a:rPr lang="en-US" sz="1600" dirty="0"/>
              <a:t>Resource Model</a:t>
            </a:r>
          </a:p>
          <a:p>
            <a:pPr marL="285750" indent="-285750">
              <a:buClr>
                <a:schemeClr val="tx1"/>
              </a:buClr>
              <a:buFont typeface="Arial" panose="020B0604020202020204" pitchFamily="34" charset="0"/>
              <a:buChar char="•"/>
            </a:pPr>
            <a:r>
              <a:rPr lang="en-US" sz="1600" dirty="0"/>
              <a:t>Concept of BaseController</a:t>
            </a:r>
          </a:p>
          <a:p>
            <a:pPr marL="285750" indent="-285750">
              <a:buClr>
                <a:schemeClr val="tx1"/>
              </a:buClr>
              <a:buFont typeface="Arial" panose="020B0604020202020204" pitchFamily="34" charset="0"/>
              <a:buChar char="•"/>
            </a:pPr>
            <a:r>
              <a:rPr lang="en-US" sz="1600" dirty="0"/>
              <a:t>Formatter</a:t>
            </a:r>
          </a:p>
          <a:p>
            <a:pPr marL="285750" indent="-285750">
              <a:buClr>
                <a:schemeClr val="tx1"/>
              </a:buClr>
              <a:buFont typeface="Arial" panose="020B0604020202020204" pitchFamily="34" charset="0"/>
              <a:buChar char="•"/>
            </a:pPr>
            <a:r>
              <a:rPr lang="en-US" sz="1600" dirty="0"/>
              <a:t>How to create a formatter</a:t>
            </a:r>
          </a:p>
          <a:p>
            <a:pPr marL="285750" indent="-285750">
              <a:buClr>
                <a:schemeClr val="tx1"/>
              </a:buClr>
              <a:buFont typeface="Arial" panose="020B0604020202020204" pitchFamily="34" charset="0"/>
              <a:buChar char="•"/>
            </a:pPr>
            <a:r>
              <a:rPr lang="en-US" sz="1600" dirty="0"/>
              <a:t>Using the predefined Formatter Classes</a:t>
            </a:r>
          </a:p>
          <a:p>
            <a:pPr marL="285750" indent="-285750">
              <a:buClr>
                <a:schemeClr val="tx1"/>
              </a:buClr>
              <a:buFont typeface="Arial" panose="020B0604020202020204" pitchFamily="34" charset="0"/>
              <a:buChar char="•"/>
            </a:pPr>
            <a:r>
              <a:rPr lang="en-US" sz="1600" dirty="0"/>
              <a:t>User Experience V/S User Interface</a:t>
            </a:r>
          </a:p>
          <a:p>
            <a:pPr marL="285750" indent="-285750">
              <a:buClr>
                <a:schemeClr val="tx1"/>
              </a:buClr>
              <a:buFont typeface="Arial" panose="020B0604020202020204" pitchFamily="34" charset="0"/>
              <a:buChar char="•"/>
            </a:pPr>
            <a:r>
              <a:rPr lang="en-US" sz="1600" dirty="0"/>
              <a:t>UI5 vs Fiori</a:t>
            </a:r>
          </a:p>
          <a:p>
            <a:pPr marL="285750" indent="-285750">
              <a:buClr>
                <a:schemeClr val="tx1"/>
              </a:buClr>
              <a:buFont typeface="Arial" panose="020B0604020202020204" pitchFamily="34" charset="0"/>
              <a:buChar char="•"/>
            </a:pPr>
            <a:r>
              <a:rPr lang="en-US" sz="1600" dirty="0"/>
              <a:t>What is Fiori?</a:t>
            </a:r>
          </a:p>
        </p:txBody>
      </p:sp>
      <p:sp>
        <p:nvSpPr>
          <p:cNvPr id="9" name="Footer Placeholder 45">
            <a:extLst>
              <a:ext uri="{FF2B5EF4-FFF2-40B4-BE49-F238E27FC236}">
                <a16:creationId xmlns:a16="http://schemas.microsoft.com/office/drawing/2014/main" id="{51D77C38-BB47-4E3F-84A5-C28B21492055}"/>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3218573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7" name="Picture 6">
            <a:extLst>
              <a:ext uri="{FF2B5EF4-FFF2-40B4-BE49-F238E27FC236}">
                <a16:creationId xmlns:a16="http://schemas.microsoft.com/office/drawing/2014/main" id="{E61DDFFD-37F2-4E8B-9869-7EC439C0B9BA}"/>
              </a:ext>
            </a:extLst>
          </p:cNvPr>
          <p:cNvPicPr>
            <a:picLocks noChangeAspect="1"/>
          </p:cNvPicPr>
          <p:nvPr/>
        </p:nvPicPr>
        <p:blipFill>
          <a:blip r:embed="rId3"/>
          <a:stretch>
            <a:fillRect/>
          </a:stretch>
        </p:blipFill>
        <p:spPr>
          <a:xfrm>
            <a:off x="1134950" y="1592421"/>
            <a:ext cx="9922100" cy="367315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cxnSp>
        <p:nvCxnSpPr>
          <p:cNvPr id="18" name="Connector: Elbow 17">
            <a:extLst>
              <a:ext uri="{FF2B5EF4-FFF2-40B4-BE49-F238E27FC236}">
                <a16:creationId xmlns:a16="http://schemas.microsoft.com/office/drawing/2014/main" id="{11F7B4EF-0FA6-4899-B513-68A14CD05D5C}"/>
              </a:ext>
            </a:extLst>
          </p:cNvPr>
          <p:cNvCxnSpPr/>
          <p:nvPr/>
        </p:nvCxnSpPr>
        <p:spPr>
          <a:xfrm>
            <a:off x="5419725" y="952500"/>
            <a:ext cx="2362200" cy="904875"/>
          </a:xfrm>
          <a:prstGeom prst="bentConnector3">
            <a:avLst>
              <a:gd name="adj1" fmla="val 100000"/>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23" name="Connector: Elbow 22">
            <a:extLst>
              <a:ext uri="{FF2B5EF4-FFF2-40B4-BE49-F238E27FC236}">
                <a16:creationId xmlns:a16="http://schemas.microsoft.com/office/drawing/2014/main" id="{5189C256-3B14-496D-AE8C-756E69B5DFFF}"/>
              </a:ext>
            </a:extLst>
          </p:cNvPr>
          <p:cNvCxnSpPr/>
          <p:nvPr/>
        </p:nvCxnSpPr>
        <p:spPr>
          <a:xfrm rot="10800000" flipV="1">
            <a:off x="2714625" y="952499"/>
            <a:ext cx="2838450" cy="828675"/>
          </a:xfrm>
          <a:prstGeom prst="bentConnector3">
            <a:avLst>
              <a:gd name="adj1" fmla="val 100336"/>
            </a:avLst>
          </a:prstGeom>
          <a:ln>
            <a:tailEnd type="triangle"/>
          </a:ln>
        </p:spPr>
        <p:style>
          <a:lnRef idx="3">
            <a:schemeClr val="accent6"/>
          </a:lnRef>
          <a:fillRef idx="0">
            <a:schemeClr val="accent6"/>
          </a:fillRef>
          <a:effectRef idx="2">
            <a:schemeClr val="accent6"/>
          </a:effectRef>
          <a:fontRef idx="minor">
            <a:schemeClr val="tx1"/>
          </a:fontRef>
        </p:style>
      </p:cxnSp>
      <p:sp>
        <p:nvSpPr>
          <p:cNvPr id="25" name="TextBox 24">
            <a:extLst>
              <a:ext uri="{FF2B5EF4-FFF2-40B4-BE49-F238E27FC236}">
                <a16:creationId xmlns:a16="http://schemas.microsoft.com/office/drawing/2014/main" id="{0E11EE41-1995-4696-95A7-E4AD09043603}"/>
              </a:ext>
            </a:extLst>
          </p:cNvPr>
          <p:cNvSpPr txBox="1"/>
          <p:nvPr/>
        </p:nvSpPr>
        <p:spPr>
          <a:xfrm>
            <a:off x="3519487" y="663303"/>
            <a:ext cx="3800475" cy="307777"/>
          </a:xfrm>
          <a:prstGeom prst="rect">
            <a:avLst/>
          </a:prstGeom>
          <a:noFill/>
        </p:spPr>
        <p:txBody>
          <a:bodyPr wrap="square" rtlCol="0">
            <a:spAutoFit/>
          </a:bodyPr>
          <a:lstStyle/>
          <a:p>
            <a:r>
              <a:rPr lang="en-US" sz="1400" dirty="0">
                <a:solidFill>
                  <a:schemeClr val="accent3">
                    <a:lumMod val="50000"/>
                  </a:schemeClr>
                </a:solidFill>
              </a:rPr>
              <a:t>Absolute Path : Connecting parent to parent </a:t>
            </a:r>
          </a:p>
        </p:txBody>
      </p:sp>
      <p:cxnSp>
        <p:nvCxnSpPr>
          <p:cNvPr id="27" name="Connector: Elbow 26">
            <a:extLst>
              <a:ext uri="{FF2B5EF4-FFF2-40B4-BE49-F238E27FC236}">
                <a16:creationId xmlns:a16="http://schemas.microsoft.com/office/drawing/2014/main" id="{6215188F-3544-498E-BEE4-3BFFA942A218}"/>
              </a:ext>
            </a:extLst>
          </p:cNvPr>
          <p:cNvCxnSpPr>
            <a:cxnSpLocks/>
          </p:cNvCxnSpPr>
          <p:nvPr/>
        </p:nvCxnSpPr>
        <p:spPr>
          <a:xfrm rot="10800000" flipV="1">
            <a:off x="3819525" y="2257420"/>
            <a:ext cx="4267200" cy="239875"/>
          </a:xfrm>
          <a:prstGeom prst="bentConnector3">
            <a:avLst>
              <a:gd name="adj1" fmla="val 100223"/>
            </a:avLst>
          </a:prstGeom>
          <a:ln>
            <a:tailEnd type="triangle"/>
          </a:ln>
        </p:spPr>
        <p:style>
          <a:lnRef idx="3">
            <a:schemeClr val="accent6"/>
          </a:lnRef>
          <a:fillRef idx="0">
            <a:schemeClr val="accent6"/>
          </a:fillRef>
          <a:effectRef idx="2">
            <a:schemeClr val="accent6"/>
          </a:effectRef>
          <a:fontRef idx="minor">
            <a:schemeClr val="tx1"/>
          </a:fontRef>
        </p:style>
      </p:cxnSp>
      <p:sp>
        <p:nvSpPr>
          <p:cNvPr id="33" name="TextBox 32">
            <a:extLst>
              <a:ext uri="{FF2B5EF4-FFF2-40B4-BE49-F238E27FC236}">
                <a16:creationId xmlns:a16="http://schemas.microsoft.com/office/drawing/2014/main" id="{F2A2C3F0-E227-4DF2-8C71-E8DAC58185DD}"/>
              </a:ext>
            </a:extLst>
          </p:cNvPr>
          <p:cNvSpPr txBox="1"/>
          <p:nvPr/>
        </p:nvSpPr>
        <p:spPr>
          <a:xfrm>
            <a:off x="4423360" y="1791349"/>
            <a:ext cx="2838450" cy="523220"/>
          </a:xfrm>
          <a:prstGeom prst="rect">
            <a:avLst/>
          </a:prstGeom>
          <a:noFill/>
        </p:spPr>
        <p:txBody>
          <a:bodyPr wrap="square" rtlCol="0">
            <a:spAutoFit/>
          </a:bodyPr>
          <a:lstStyle/>
          <a:p>
            <a:r>
              <a:rPr lang="en-US" sz="1400" dirty="0">
                <a:solidFill>
                  <a:schemeClr val="accent3">
                    <a:lumMod val="75000"/>
                  </a:schemeClr>
                </a:solidFill>
              </a:rPr>
              <a:t>Relative Path : connecting child to child respective to parent control</a:t>
            </a:r>
          </a:p>
        </p:txBody>
      </p:sp>
    </p:spTree>
    <p:extLst>
      <p:ext uri="{BB962C8B-B14F-4D97-AF65-F5344CB8AC3E}">
        <p14:creationId xmlns:p14="http://schemas.microsoft.com/office/powerpoint/2010/main" val="30111248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Aggregation Binding &amp; Table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477328"/>
          </a:xfrm>
          <a:prstGeom prst="rect">
            <a:avLst/>
          </a:prstGeom>
          <a:noFill/>
        </p:spPr>
        <p:txBody>
          <a:bodyPr wrap="square" rtlCol="0">
            <a:spAutoFit/>
          </a:bodyPr>
          <a:lstStyle/>
          <a:p>
            <a:pPr marL="285750" indent="-285750">
              <a:buFont typeface="Arial" panose="020B0604020202020204" pitchFamily="34" charset="0"/>
              <a:buChar char="•"/>
            </a:pPr>
            <a:r>
              <a:rPr lang="en-US" dirty="0"/>
              <a:t>Now we will see how the Aggregation binding works with the help of the table control in SAP UI5.</a:t>
            </a:r>
          </a:p>
          <a:p>
            <a:pPr marL="285750" indent="-285750">
              <a:buFont typeface="Arial" panose="020B0604020202020204" pitchFamily="34" charset="0"/>
              <a:buChar char="•"/>
            </a:pPr>
            <a:r>
              <a:rPr lang="en-US" dirty="0"/>
              <a:t>Documentation of Table control:- </a:t>
            </a:r>
            <a:r>
              <a:rPr lang="en-US" dirty="0">
                <a:hlinkClick r:id="rId3"/>
              </a:rPr>
              <a:t>https://sapui5.hana.ondemand.com/#/api/sap.ui.table.Table</a:t>
            </a:r>
            <a:endParaRPr lang="en-US" dirty="0"/>
          </a:p>
          <a:p>
            <a:pPr marL="285750" indent="-285750">
              <a:buFont typeface="Arial" panose="020B0604020202020204" pitchFamily="34" charset="0"/>
              <a:buChar char="•"/>
            </a:pPr>
            <a:endParaRPr lang="en-US" dirty="0"/>
          </a:p>
          <a:p>
            <a:r>
              <a:rPr lang="en-US" dirty="0"/>
              <a:t>Code Link:</a:t>
            </a:r>
          </a:p>
          <a:p>
            <a:pPr marL="285750" indent="-285750">
              <a:buFontTx/>
              <a:buChar char="-"/>
            </a:pPr>
            <a:r>
              <a:rPr lang="en-US" dirty="0">
                <a:hlinkClick r:id="rId4"/>
              </a:rPr>
              <a:t>Main.view.xml </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5" name="Picture 4">
            <a:extLst>
              <a:ext uri="{FF2B5EF4-FFF2-40B4-BE49-F238E27FC236}">
                <a16:creationId xmlns:a16="http://schemas.microsoft.com/office/drawing/2014/main" id="{E34F938C-FBAC-8BDE-6084-67B68B461BD6}"/>
              </a:ext>
            </a:extLst>
          </p:cNvPr>
          <p:cNvPicPr>
            <a:picLocks noChangeAspect="1"/>
          </p:cNvPicPr>
          <p:nvPr/>
        </p:nvPicPr>
        <p:blipFill>
          <a:blip r:embed="rId5"/>
          <a:stretch>
            <a:fillRect/>
          </a:stretch>
        </p:blipFill>
        <p:spPr>
          <a:xfrm>
            <a:off x="3044735" y="2037521"/>
            <a:ext cx="8378671" cy="3648213"/>
          </a:xfrm>
          <a:prstGeom prst="rect">
            <a:avLst/>
          </a:prstGeom>
        </p:spPr>
      </p:pic>
    </p:spTree>
    <p:extLst>
      <p:ext uri="{BB962C8B-B14F-4D97-AF65-F5344CB8AC3E}">
        <p14:creationId xmlns:p14="http://schemas.microsoft.com/office/powerpoint/2010/main" val="30002796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Table with Different Controls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031325"/>
          </a:xfrm>
          <a:prstGeom prst="rect">
            <a:avLst/>
          </a:prstGeom>
          <a:noFill/>
        </p:spPr>
        <p:txBody>
          <a:bodyPr wrap="square" rtlCol="0">
            <a:spAutoFit/>
          </a:bodyPr>
          <a:lstStyle/>
          <a:p>
            <a:r>
              <a:rPr lang="en-US" dirty="0"/>
              <a:t>Now we will add different type of controls to the UI table, like Input field, Image, Select, Rating Indicator, Check Box etc.</a:t>
            </a:r>
          </a:p>
          <a:p>
            <a:endParaRPr lang="en-US" dirty="0"/>
          </a:p>
          <a:p>
            <a:endParaRPr lang="en-US" dirty="0"/>
          </a:p>
          <a:p>
            <a:r>
              <a:rPr lang="en-US" dirty="0"/>
              <a:t>Code Links:- </a:t>
            </a:r>
          </a:p>
          <a:p>
            <a:pPr marL="285750" indent="-285750">
              <a:buFontTx/>
              <a:buChar char="-"/>
            </a:pPr>
            <a:r>
              <a:rPr lang="en-US" dirty="0">
                <a:hlinkClick r:id="rId3"/>
              </a:rPr>
              <a:t>MyXML.view.xml</a:t>
            </a:r>
            <a:endParaRPr lang="en-US" dirty="0"/>
          </a:p>
          <a:p>
            <a:pPr marL="285750" indent="-285750">
              <a:buFontTx/>
              <a:buChar char="-"/>
            </a:pPr>
            <a:r>
              <a:rPr lang="en-US" dirty="0">
                <a:hlinkClick r:id="rId4"/>
              </a:rPr>
              <a:t>sample.json</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07EF8730-6664-4800-AFDD-4C6AA0BB94B8}"/>
              </a:ext>
            </a:extLst>
          </p:cNvPr>
          <p:cNvPicPr>
            <a:picLocks noChangeAspect="1"/>
          </p:cNvPicPr>
          <p:nvPr/>
        </p:nvPicPr>
        <p:blipFill>
          <a:blip r:embed="rId5"/>
          <a:stretch>
            <a:fillRect/>
          </a:stretch>
        </p:blipFill>
        <p:spPr>
          <a:xfrm>
            <a:off x="3532101" y="2533416"/>
            <a:ext cx="7891305" cy="277228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2012551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Flipping the default Model</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308324"/>
          </a:xfrm>
          <a:prstGeom prst="rect">
            <a:avLst/>
          </a:prstGeom>
          <a:noFill/>
        </p:spPr>
        <p:txBody>
          <a:bodyPr wrap="square" rtlCol="0">
            <a:spAutoFit/>
          </a:bodyPr>
          <a:lstStyle/>
          <a:p>
            <a:pPr marL="285750" indent="-285750">
              <a:buFont typeface="Wingdings" panose="05000000000000000000" pitchFamily="2" charset="2"/>
              <a:buChar char="§"/>
            </a:pPr>
            <a:r>
              <a:rPr lang="en-US" dirty="0"/>
              <a:t>Now we will change the default model in in the application on press of a button in the ui.</a:t>
            </a:r>
          </a:p>
          <a:p>
            <a:pPr marL="285750" indent="-285750">
              <a:buFont typeface="Wingdings" panose="05000000000000000000" pitchFamily="2" charset="2"/>
              <a:buChar char="§"/>
            </a:pPr>
            <a:r>
              <a:rPr lang="en-US" dirty="0"/>
              <a:t>For this we will create a Flip button on the ui the default model bind to the application will be changed every time. (Flip Flop).</a:t>
            </a:r>
          </a:p>
          <a:p>
            <a:pPr marL="285750" indent="-285750">
              <a:buFont typeface="Wingdings" panose="05000000000000000000" pitchFamily="2" charset="2"/>
              <a:buChar char="§"/>
            </a:pPr>
            <a:r>
              <a:rPr lang="en-US" dirty="0"/>
              <a:t>Along with that we will set the Visible number of rows in the Table to 5.</a:t>
            </a:r>
          </a:p>
          <a:p>
            <a:endParaRPr lang="en-US" dirty="0"/>
          </a:p>
          <a:p>
            <a:r>
              <a:rPr lang="en-US" dirty="0"/>
              <a:t>Code Links:-</a:t>
            </a:r>
          </a:p>
          <a:p>
            <a:pPr marL="285750" indent="-285750">
              <a:buFontTx/>
              <a:buChar char="-"/>
            </a:pPr>
            <a:r>
              <a:rPr lang="en-US" dirty="0">
                <a:hlinkClick r:id="rId3"/>
              </a:rPr>
              <a:t>Main.controller.js</a:t>
            </a:r>
            <a:endParaRPr lang="en-US" dirty="0"/>
          </a:p>
          <a:p>
            <a:pPr marL="285750" indent="-285750">
              <a:buFontTx/>
              <a:buChar char="-"/>
            </a:pPr>
            <a:r>
              <a:rPr lang="en-US" dirty="0">
                <a:hlinkClick r:id="rId4"/>
              </a:rPr>
              <a:t>MyXML.view.xml</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5" name="Picture 4">
            <a:extLst>
              <a:ext uri="{FF2B5EF4-FFF2-40B4-BE49-F238E27FC236}">
                <a16:creationId xmlns:a16="http://schemas.microsoft.com/office/drawing/2014/main" id="{AAA84ED6-7937-7C2C-BB22-4E48407AFAF4}"/>
              </a:ext>
            </a:extLst>
          </p:cNvPr>
          <p:cNvPicPr>
            <a:picLocks noChangeAspect="1"/>
          </p:cNvPicPr>
          <p:nvPr/>
        </p:nvPicPr>
        <p:blipFill>
          <a:blip r:embed="rId5"/>
          <a:stretch>
            <a:fillRect/>
          </a:stretch>
        </p:blipFill>
        <p:spPr>
          <a:xfrm>
            <a:off x="3835817" y="2633869"/>
            <a:ext cx="7680322" cy="318000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8747540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Element Binding</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923330"/>
          </a:xfrm>
          <a:prstGeom prst="rect">
            <a:avLst/>
          </a:prstGeom>
          <a:noFill/>
        </p:spPr>
        <p:txBody>
          <a:bodyPr wrap="square" rtlCol="0">
            <a:spAutoFit/>
          </a:bodyPr>
          <a:lstStyle/>
          <a:p>
            <a:pPr marL="285750" indent="-285750">
              <a:buFont typeface="Arial" panose="020B0604020202020204" pitchFamily="34" charset="0"/>
              <a:buChar char="•"/>
            </a:pPr>
            <a:r>
              <a:rPr lang="en-US" dirty="0"/>
              <a:t>To Understand the element binding first we have to understand about the what is element.</a:t>
            </a:r>
          </a:p>
          <a:p>
            <a:pPr marL="285750" indent="-285750">
              <a:buFont typeface="Arial" panose="020B0604020202020204" pitchFamily="34" charset="0"/>
              <a:buChar char="•"/>
            </a:pPr>
            <a:r>
              <a:rPr lang="en-US" b="1" dirty="0"/>
              <a:t>Element : </a:t>
            </a:r>
            <a:r>
              <a:rPr lang="en-US" dirty="0"/>
              <a:t>Data related to the table inside the model memory is called as element ,</a:t>
            </a:r>
          </a:p>
          <a:p>
            <a:r>
              <a:rPr lang="en-US" b="1" dirty="0"/>
              <a:t>     </a:t>
            </a:r>
            <a:r>
              <a:rPr lang="en-US" dirty="0">
                <a:ln w="0"/>
                <a:solidFill>
                  <a:schemeClr val="accent1"/>
                </a:solidFill>
                <a:effectLst>
                  <a:outerShdw blurRad="38100" dist="25400" dir="5400000" algn="ctr" rotWithShape="0">
                    <a:srgbClr val="6E747A">
                      <a:alpha val="43000"/>
                    </a:srgbClr>
                  </a:outerShdw>
                </a:effectLst>
              </a:rPr>
              <a:t> so, if we have 10 elements in the model we will get eventually 10 rows in table at runtime.</a:t>
            </a:r>
            <a:endParaRPr lang="en-US" b="1"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7" name="TextBox 6">
            <a:extLst>
              <a:ext uri="{FF2B5EF4-FFF2-40B4-BE49-F238E27FC236}">
                <a16:creationId xmlns:a16="http://schemas.microsoft.com/office/drawing/2014/main" id="{75648ED0-B020-4CD5-82A5-ABB63FFC284C}"/>
              </a:ext>
            </a:extLst>
          </p:cNvPr>
          <p:cNvSpPr txBox="1"/>
          <p:nvPr/>
        </p:nvSpPr>
        <p:spPr>
          <a:xfrm>
            <a:off x="6905625" y="1841064"/>
            <a:ext cx="6096000" cy="4185761"/>
          </a:xfrm>
          <a:prstGeom prst="rect">
            <a:avLst/>
          </a:prstGeom>
          <a:noFill/>
        </p:spPr>
        <p:txBody>
          <a:bodyPr wrap="square">
            <a:spAutoFit/>
          </a:bodyPr>
          <a:lstStyle/>
          <a:p>
            <a:r>
              <a:rPr lang="en-US" sz="1400" b="1" dirty="0">
                <a:effectLst/>
                <a:latin typeface="Consolas" panose="020B0609020204030204" pitchFamily="49" charset="0"/>
              </a:rPr>
              <a:t>“</a:t>
            </a:r>
            <a:r>
              <a:rPr lang="en-US" sz="1400" b="1" dirty="0" err="1">
                <a:effectLst/>
                <a:latin typeface="Consolas" panose="020B0609020204030204" pitchFamily="49" charset="0"/>
              </a:rPr>
              <a:t>empTab</a:t>
            </a:r>
            <a:r>
              <a:rPr lang="en-US" sz="1400" b="1" dirty="0">
                <a:effectLst/>
                <a:latin typeface="Consolas" panose="020B0609020204030204" pitchFamily="49" charset="0"/>
              </a:rPr>
              <a:t>": {</a:t>
            </a:r>
          </a:p>
          <a:p>
            <a:r>
              <a:rPr lang="en-US" sz="1400" b="1" dirty="0">
                <a:effectLst/>
                <a:latin typeface="Consolas" panose="020B0609020204030204" pitchFamily="49" charset="0"/>
              </a:rPr>
              <a:t>            "empId": 1,</a:t>
            </a:r>
          </a:p>
          <a:p>
            <a:r>
              <a:rPr lang="en-US" sz="1400" b="1" dirty="0">
                <a:effectLst/>
                <a:latin typeface="Consolas" panose="020B0609020204030204" pitchFamily="49" charset="0"/>
              </a:rPr>
              <a:t>            "</a:t>
            </a:r>
            <a:r>
              <a:rPr lang="en-US" sz="1400" b="1" dirty="0" err="1">
                <a:effectLst/>
                <a:latin typeface="Consolas" panose="020B0609020204030204" pitchFamily="49" charset="0"/>
              </a:rPr>
              <a:t>empName</a:t>
            </a:r>
            <a:r>
              <a:rPr lang="en-US" sz="1400" b="1" dirty="0">
                <a:effectLst/>
                <a:latin typeface="Consolas" panose="020B0609020204030204" pitchFamily="49" charset="0"/>
              </a:rPr>
              <a:t>": "Roger",</a:t>
            </a:r>
          </a:p>
          <a:p>
            <a:r>
              <a:rPr lang="en-US" sz="1400" b="1" dirty="0">
                <a:effectLst/>
                <a:latin typeface="Consolas" panose="020B0609020204030204" pitchFamily="49" charset="0"/>
              </a:rPr>
              <a:t>            "salary": 10000,</a:t>
            </a:r>
          </a:p>
          <a:p>
            <a:r>
              <a:rPr lang="en-US" sz="1400" b="1" dirty="0">
                <a:effectLst/>
                <a:latin typeface="Consolas" panose="020B0609020204030204" pitchFamily="49" charset="0"/>
              </a:rPr>
              <a:t>            "smoker": false,</a:t>
            </a:r>
          </a:p>
          <a:p>
            <a:r>
              <a:rPr lang="en-US" sz="1400" b="1" dirty="0">
                <a:effectLst/>
                <a:latin typeface="Consolas" panose="020B0609020204030204" pitchFamily="49" charset="0"/>
              </a:rPr>
              <a:t>            "currency": "INR",</a:t>
            </a:r>
          </a:p>
          <a:p>
            <a:r>
              <a:rPr lang="en-US" sz="1400" b="1" dirty="0">
                <a:effectLst/>
                <a:latin typeface="Consolas" panose="020B0609020204030204" pitchFamily="49" charset="0"/>
              </a:rPr>
              <a:t>            "</a:t>
            </a:r>
            <a:r>
              <a:rPr lang="en-US" sz="1400" b="1" dirty="0" err="1">
                <a:effectLst/>
                <a:latin typeface="Consolas" panose="020B0609020204030204" pitchFamily="49" charset="0"/>
              </a:rPr>
              <a:t>mStat</a:t>
            </a:r>
            <a:r>
              <a:rPr lang="en-US" sz="1400" b="1" dirty="0">
                <a:effectLst/>
                <a:latin typeface="Consolas" panose="020B0609020204030204" pitchFamily="49" charset="0"/>
              </a:rPr>
              <a:t>": "S",</a:t>
            </a:r>
          </a:p>
          <a:p>
            <a:r>
              <a:rPr lang="en-US" sz="1400" b="1" dirty="0">
                <a:effectLst/>
                <a:latin typeface="Consolas" panose="020B0609020204030204" pitchFamily="49" charset="0"/>
              </a:rPr>
              <a:t>            "rating": 2</a:t>
            </a:r>
          </a:p>
          <a:p>
            <a:r>
              <a:rPr lang="en-US" sz="1400" b="1" dirty="0">
                <a:effectLst/>
                <a:latin typeface="Consolas" panose="020B0609020204030204" pitchFamily="49" charset="0"/>
              </a:rPr>
              <a:t>          },</a:t>
            </a:r>
            <a:r>
              <a:rPr lang="en-US" sz="1400" b="0" dirty="0">
                <a:solidFill>
                  <a:srgbClr val="D4D4D4"/>
                </a:solidFill>
                <a:effectLst/>
                <a:latin typeface="Consolas" panose="020B0609020204030204" pitchFamily="49" charset="0"/>
              </a:rPr>
              <a:t> ,</a:t>
            </a:r>
          </a:p>
          <a:p>
            <a:r>
              <a:rPr lang="en-US" sz="1400" b="0" dirty="0">
                <a:solidFill>
                  <a:srgbClr val="D4D4D4"/>
                </a:solidFill>
                <a:effectLst/>
                <a:latin typeface="Consolas" panose="020B0609020204030204" pitchFamily="49" charset="0"/>
              </a:rPr>
              <a:t>        </a:t>
            </a:r>
            <a:r>
              <a:rPr lang="en-US" sz="1400" b="1" dirty="0">
                <a:effectLst/>
                <a:latin typeface="Consolas" panose="020B0609020204030204" pitchFamily="49" charset="0"/>
              </a:rPr>
              <a:t>{</a:t>
            </a:r>
          </a:p>
          <a:p>
            <a:r>
              <a:rPr lang="en-US" sz="1400" b="1" dirty="0">
                <a:effectLst/>
                <a:latin typeface="Consolas" panose="020B0609020204030204" pitchFamily="49" charset="0"/>
              </a:rPr>
              <a:t>            "empId": 2,</a:t>
            </a:r>
          </a:p>
          <a:p>
            <a:r>
              <a:rPr lang="en-US" sz="1400" b="1" dirty="0">
                <a:effectLst/>
                <a:latin typeface="Consolas" panose="020B0609020204030204" pitchFamily="49" charset="0"/>
              </a:rPr>
              <a:t>            "</a:t>
            </a:r>
            <a:r>
              <a:rPr lang="en-US" sz="1400" b="1" dirty="0" err="1">
                <a:effectLst/>
                <a:latin typeface="Consolas" panose="020B0609020204030204" pitchFamily="49" charset="0"/>
              </a:rPr>
              <a:t>empName</a:t>
            </a:r>
            <a:r>
              <a:rPr lang="en-US" sz="1400" b="1" dirty="0">
                <a:effectLst/>
                <a:latin typeface="Consolas" panose="020B0609020204030204" pitchFamily="49" charset="0"/>
              </a:rPr>
              <a:t>": "Ananya",</a:t>
            </a:r>
          </a:p>
          <a:p>
            <a:r>
              <a:rPr lang="en-US" sz="1400" b="1" dirty="0">
                <a:effectLst/>
                <a:latin typeface="Consolas" panose="020B0609020204030204" pitchFamily="49" charset="0"/>
              </a:rPr>
              <a:t>            "salary": 20000,</a:t>
            </a:r>
          </a:p>
          <a:p>
            <a:r>
              <a:rPr lang="en-US" sz="1400" b="1" dirty="0">
                <a:effectLst/>
                <a:latin typeface="Consolas" panose="020B0609020204030204" pitchFamily="49" charset="0"/>
              </a:rPr>
              <a:t>            "smoker": true,</a:t>
            </a:r>
          </a:p>
          <a:p>
            <a:r>
              <a:rPr lang="en-US" sz="1400" b="1" dirty="0">
                <a:effectLst/>
                <a:latin typeface="Consolas" panose="020B0609020204030204" pitchFamily="49" charset="0"/>
              </a:rPr>
              <a:t>            "currency": "INR",</a:t>
            </a:r>
          </a:p>
          <a:p>
            <a:r>
              <a:rPr lang="en-US" sz="1400" b="1" dirty="0">
                <a:effectLst/>
                <a:latin typeface="Consolas" panose="020B0609020204030204" pitchFamily="49" charset="0"/>
              </a:rPr>
              <a:t>            "</a:t>
            </a:r>
            <a:r>
              <a:rPr lang="en-US" sz="1400" b="1" dirty="0" err="1">
                <a:effectLst/>
                <a:latin typeface="Consolas" panose="020B0609020204030204" pitchFamily="49" charset="0"/>
              </a:rPr>
              <a:t>mStat</a:t>
            </a:r>
            <a:r>
              <a:rPr lang="en-US" sz="1400" b="1" dirty="0">
                <a:effectLst/>
                <a:latin typeface="Consolas" panose="020B0609020204030204" pitchFamily="49" charset="0"/>
              </a:rPr>
              <a:t>": "S",</a:t>
            </a:r>
          </a:p>
          <a:p>
            <a:r>
              <a:rPr lang="en-US" sz="1400" b="1" dirty="0">
                <a:effectLst/>
                <a:latin typeface="Consolas" panose="020B0609020204030204" pitchFamily="49" charset="0"/>
              </a:rPr>
              <a:t>            "rating": 4</a:t>
            </a:r>
          </a:p>
          <a:p>
            <a:r>
              <a:rPr lang="en-US" sz="1400" b="1" dirty="0">
                <a:effectLst/>
                <a:latin typeface="Consolas" panose="020B0609020204030204" pitchFamily="49" charset="0"/>
              </a:rPr>
              <a:t>        }</a:t>
            </a:r>
          </a:p>
          <a:p>
            <a:endParaRPr lang="en-US" sz="1400" b="1" dirty="0">
              <a:effectLst/>
              <a:latin typeface="Consolas" panose="020B0609020204030204" pitchFamily="49" charset="0"/>
            </a:endParaRPr>
          </a:p>
        </p:txBody>
      </p:sp>
      <p:sp>
        <p:nvSpPr>
          <p:cNvPr id="4" name="Left Brace 3">
            <a:extLst>
              <a:ext uri="{FF2B5EF4-FFF2-40B4-BE49-F238E27FC236}">
                <a16:creationId xmlns:a16="http://schemas.microsoft.com/office/drawing/2014/main" id="{BB45AE45-9350-44C6-A7D7-12C26ECE9589}"/>
              </a:ext>
            </a:extLst>
          </p:cNvPr>
          <p:cNvSpPr/>
          <p:nvPr/>
        </p:nvSpPr>
        <p:spPr>
          <a:xfrm>
            <a:off x="7481887" y="2182714"/>
            <a:ext cx="466725" cy="1390650"/>
          </a:xfrm>
          <a:prstGeom prst="leftBrace">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5" name="TextBox 4">
            <a:extLst>
              <a:ext uri="{FF2B5EF4-FFF2-40B4-BE49-F238E27FC236}">
                <a16:creationId xmlns:a16="http://schemas.microsoft.com/office/drawing/2014/main" id="{D2308394-C830-4D27-81EF-0FFCC3EA76B8}"/>
              </a:ext>
            </a:extLst>
          </p:cNvPr>
          <p:cNvSpPr txBox="1"/>
          <p:nvPr/>
        </p:nvSpPr>
        <p:spPr>
          <a:xfrm>
            <a:off x="6581776" y="2712154"/>
            <a:ext cx="1016794" cy="307777"/>
          </a:xfrm>
          <a:prstGeom prst="rect">
            <a:avLst/>
          </a:prstGeom>
          <a:noFill/>
        </p:spPr>
        <p:txBody>
          <a:bodyPr wrap="square" rtlCol="0">
            <a:spAutoFit/>
          </a:bodyPr>
          <a:lstStyle/>
          <a:p>
            <a:r>
              <a:rPr lang="en-US" sz="1400" dirty="0"/>
              <a:t>Element  0 </a:t>
            </a:r>
          </a:p>
        </p:txBody>
      </p:sp>
      <p:graphicFrame>
        <p:nvGraphicFramePr>
          <p:cNvPr id="6" name="Table 8">
            <a:extLst>
              <a:ext uri="{FF2B5EF4-FFF2-40B4-BE49-F238E27FC236}">
                <a16:creationId xmlns:a16="http://schemas.microsoft.com/office/drawing/2014/main" id="{3A9CA37C-7FB7-4D15-94DB-2F5DB11D5ED1}"/>
              </a:ext>
            </a:extLst>
          </p:cNvPr>
          <p:cNvGraphicFramePr>
            <a:graphicFrameLocks noGrp="1"/>
          </p:cNvGraphicFramePr>
          <p:nvPr/>
        </p:nvGraphicFramePr>
        <p:xfrm>
          <a:off x="445084" y="2263139"/>
          <a:ext cx="3698292" cy="1112520"/>
        </p:xfrm>
        <a:graphic>
          <a:graphicData uri="http://schemas.openxmlformats.org/drawingml/2006/table">
            <a:tbl>
              <a:tblPr firstRow="1" bandRow="1">
                <a:tableStyleId>{5C22544A-7EE6-4342-B048-85BDC9FD1C3A}</a:tableStyleId>
              </a:tblPr>
              <a:tblGrid>
                <a:gridCol w="1232764">
                  <a:extLst>
                    <a:ext uri="{9D8B030D-6E8A-4147-A177-3AD203B41FA5}">
                      <a16:colId xmlns:a16="http://schemas.microsoft.com/office/drawing/2014/main" val="2645535371"/>
                    </a:ext>
                  </a:extLst>
                </a:gridCol>
                <a:gridCol w="1232764">
                  <a:extLst>
                    <a:ext uri="{9D8B030D-6E8A-4147-A177-3AD203B41FA5}">
                      <a16:colId xmlns:a16="http://schemas.microsoft.com/office/drawing/2014/main" val="3975140361"/>
                    </a:ext>
                  </a:extLst>
                </a:gridCol>
                <a:gridCol w="1232764">
                  <a:extLst>
                    <a:ext uri="{9D8B030D-6E8A-4147-A177-3AD203B41FA5}">
                      <a16:colId xmlns:a16="http://schemas.microsoft.com/office/drawing/2014/main" val="3154328376"/>
                    </a:ext>
                  </a:extLst>
                </a:gridCol>
              </a:tblGrid>
              <a:tr h="370840">
                <a:tc>
                  <a:txBody>
                    <a:bodyPr/>
                    <a:lstStyle/>
                    <a:p>
                      <a:r>
                        <a:rPr lang="en-US" dirty="0"/>
                        <a:t>Id</a:t>
                      </a:r>
                    </a:p>
                  </a:txBody>
                  <a:tcPr/>
                </a:tc>
                <a:tc>
                  <a:txBody>
                    <a:bodyPr/>
                    <a:lstStyle/>
                    <a:p>
                      <a:r>
                        <a:rPr lang="en-US" dirty="0"/>
                        <a:t>Name</a:t>
                      </a:r>
                    </a:p>
                  </a:txBody>
                  <a:tcPr/>
                </a:tc>
                <a:tc>
                  <a:txBody>
                    <a:bodyPr/>
                    <a:lstStyle/>
                    <a:p>
                      <a:r>
                        <a:rPr lang="en-US" dirty="0"/>
                        <a:t>Salary</a:t>
                      </a:r>
                    </a:p>
                  </a:txBody>
                  <a:tcPr/>
                </a:tc>
                <a:extLst>
                  <a:ext uri="{0D108BD9-81ED-4DB2-BD59-A6C34878D82A}">
                    <a16:rowId xmlns:a16="http://schemas.microsoft.com/office/drawing/2014/main" val="442057665"/>
                  </a:ext>
                </a:extLst>
              </a:tr>
              <a:tr h="370840">
                <a:tc>
                  <a:txBody>
                    <a:bodyPr/>
                    <a:lstStyle/>
                    <a:p>
                      <a:r>
                        <a:rPr lang="en-US" dirty="0"/>
                        <a:t>1</a:t>
                      </a:r>
                    </a:p>
                  </a:txBody>
                  <a:tcPr/>
                </a:tc>
                <a:tc>
                  <a:txBody>
                    <a:bodyPr/>
                    <a:lstStyle/>
                    <a:p>
                      <a:r>
                        <a:rPr lang="en-US" dirty="0"/>
                        <a:t>Roger</a:t>
                      </a:r>
                    </a:p>
                  </a:txBody>
                  <a:tcPr/>
                </a:tc>
                <a:tc>
                  <a:txBody>
                    <a:bodyPr/>
                    <a:lstStyle/>
                    <a:p>
                      <a:r>
                        <a:rPr lang="en-US" dirty="0"/>
                        <a:t>10000</a:t>
                      </a:r>
                    </a:p>
                  </a:txBody>
                  <a:tcPr/>
                </a:tc>
                <a:extLst>
                  <a:ext uri="{0D108BD9-81ED-4DB2-BD59-A6C34878D82A}">
                    <a16:rowId xmlns:a16="http://schemas.microsoft.com/office/drawing/2014/main" val="3296337876"/>
                  </a:ext>
                </a:extLst>
              </a:tr>
              <a:tr h="370840">
                <a:tc>
                  <a:txBody>
                    <a:bodyPr/>
                    <a:lstStyle/>
                    <a:p>
                      <a:r>
                        <a:rPr lang="en-US" dirty="0"/>
                        <a:t>2</a:t>
                      </a:r>
                    </a:p>
                  </a:txBody>
                  <a:tcPr/>
                </a:tc>
                <a:tc>
                  <a:txBody>
                    <a:bodyPr/>
                    <a:lstStyle/>
                    <a:p>
                      <a:r>
                        <a:rPr lang="en-US" dirty="0"/>
                        <a:t>Ananya</a:t>
                      </a:r>
                    </a:p>
                  </a:txBody>
                  <a:tcPr/>
                </a:tc>
                <a:tc>
                  <a:txBody>
                    <a:bodyPr/>
                    <a:lstStyle/>
                    <a:p>
                      <a:r>
                        <a:rPr lang="en-US" dirty="0"/>
                        <a:t>20000</a:t>
                      </a:r>
                    </a:p>
                  </a:txBody>
                  <a:tcPr/>
                </a:tc>
                <a:extLst>
                  <a:ext uri="{0D108BD9-81ED-4DB2-BD59-A6C34878D82A}">
                    <a16:rowId xmlns:a16="http://schemas.microsoft.com/office/drawing/2014/main" val="1620734364"/>
                  </a:ext>
                </a:extLst>
              </a:tr>
            </a:tbl>
          </a:graphicData>
        </a:graphic>
      </p:graphicFrame>
      <p:sp>
        <p:nvSpPr>
          <p:cNvPr id="14" name="Left Brace 13">
            <a:extLst>
              <a:ext uri="{FF2B5EF4-FFF2-40B4-BE49-F238E27FC236}">
                <a16:creationId xmlns:a16="http://schemas.microsoft.com/office/drawing/2014/main" id="{DA0C6E42-A946-4690-907C-07ACD0A112A2}"/>
              </a:ext>
            </a:extLst>
          </p:cNvPr>
          <p:cNvSpPr/>
          <p:nvPr/>
        </p:nvSpPr>
        <p:spPr>
          <a:xfrm>
            <a:off x="7481887" y="4104769"/>
            <a:ext cx="466725" cy="1390650"/>
          </a:xfrm>
          <a:prstGeom prst="leftBrace">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cxnSp>
        <p:nvCxnSpPr>
          <p:cNvPr id="13" name="Straight Arrow Connector 12">
            <a:extLst>
              <a:ext uri="{FF2B5EF4-FFF2-40B4-BE49-F238E27FC236}">
                <a16:creationId xmlns:a16="http://schemas.microsoft.com/office/drawing/2014/main" id="{B90D9CC8-919F-48A8-84E7-CEFA4DB66708}"/>
              </a:ext>
            </a:extLst>
          </p:cNvPr>
          <p:cNvCxnSpPr>
            <a:cxnSpLocks/>
            <a:endCxn id="6" idx="3"/>
          </p:cNvCxnSpPr>
          <p:nvPr/>
        </p:nvCxnSpPr>
        <p:spPr>
          <a:xfrm flipH="1">
            <a:off x="4143376" y="2819399"/>
            <a:ext cx="2438399" cy="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21" name="Straight Arrow Connector 20">
            <a:extLst>
              <a:ext uri="{FF2B5EF4-FFF2-40B4-BE49-F238E27FC236}">
                <a16:creationId xmlns:a16="http://schemas.microsoft.com/office/drawing/2014/main" id="{3B0F2C02-BF07-4E1E-A0CF-EF0A5A4039A7}"/>
              </a:ext>
            </a:extLst>
          </p:cNvPr>
          <p:cNvCxnSpPr>
            <a:cxnSpLocks/>
            <a:stCxn id="25" idx="1"/>
          </p:cNvCxnSpPr>
          <p:nvPr/>
        </p:nvCxnSpPr>
        <p:spPr>
          <a:xfrm flipH="1" flipV="1">
            <a:off x="4143376" y="3127176"/>
            <a:ext cx="2321718" cy="1770163"/>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25" name="TextBox 24">
            <a:extLst>
              <a:ext uri="{FF2B5EF4-FFF2-40B4-BE49-F238E27FC236}">
                <a16:creationId xmlns:a16="http://schemas.microsoft.com/office/drawing/2014/main" id="{B7FE361B-E4F5-4BD2-AAF4-3F4A6EEF3776}"/>
              </a:ext>
            </a:extLst>
          </p:cNvPr>
          <p:cNvSpPr txBox="1"/>
          <p:nvPr/>
        </p:nvSpPr>
        <p:spPr>
          <a:xfrm>
            <a:off x="6465094" y="4743450"/>
            <a:ext cx="1016794" cy="307777"/>
          </a:xfrm>
          <a:prstGeom prst="rect">
            <a:avLst/>
          </a:prstGeom>
          <a:noFill/>
        </p:spPr>
        <p:txBody>
          <a:bodyPr wrap="square" rtlCol="0">
            <a:spAutoFit/>
          </a:bodyPr>
          <a:lstStyle/>
          <a:p>
            <a:r>
              <a:rPr lang="en-US" sz="1400" dirty="0"/>
              <a:t>Element 1</a:t>
            </a:r>
          </a:p>
        </p:txBody>
      </p:sp>
    </p:spTree>
    <p:extLst>
      <p:ext uri="{BB962C8B-B14F-4D97-AF65-F5344CB8AC3E}">
        <p14:creationId xmlns:p14="http://schemas.microsoft.com/office/powerpoint/2010/main" val="25863457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Element Binding continues..</a:t>
            </a:r>
          </a:p>
          <a:p>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200329"/>
          </a:xfrm>
          <a:prstGeom prst="rect">
            <a:avLst/>
          </a:prstGeom>
          <a:noFill/>
        </p:spPr>
        <p:txBody>
          <a:bodyPr wrap="square" rtlCol="0">
            <a:spAutoFit/>
          </a:bodyPr>
          <a:lstStyle/>
          <a:p>
            <a:pPr marL="285750" indent="-285750" algn="just">
              <a:buFont typeface="Arial" panose="020B0604020202020204" pitchFamily="34" charset="0"/>
              <a:buChar char="•"/>
            </a:pPr>
            <a:r>
              <a:rPr lang="en-US" b="0" i="0" dirty="0">
                <a:effectLst/>
              </a:rPr>
              <a:t>Element binding is useful for containers and layouts containing other controls. All these child controls would be required to use properties of the same model object or model node, then element-binding is preferable.</a:t>
            </a:r>
          </a:p>
          <a:p>
            <a:pPr marL="285750" indent="-285750" algn="just">
              <a:buFont typeface="Arial" panose="020B0604020202020204" pitchFamily="34" charset="0"/>
              <a:buChar char="•"/>
            </a:pPr>
            <a:r>
              <a:rPr lang="en-US" b="0" i="0" dirty="0">
                <a:solidFill>
                  <a:srgbClr val="3C3C3C"/>
                </a:solidFill>
                <a:effectLst/>
                <a:latin typeface="SAPRegular"/>
              </a:rPr>
              <a:t>An element to be bound to an object in the Model can be achieved by Element binding.</a:t>
            </a:r>
            <a:endParaRPr lang="en-US" dirty="0"/>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aphicFrame>
        <p:nvGraphicFramePr>
          <p:cNvPr id="6" name="Table 5">
            <a:extLst>
              <a:ext uri="{FF2B5EF4-FFF2-40B4-BE49-F238E27FC236}">
                <a16:creationId xmlns:a16="http://schemas.microsoft.com/office/drawing/2014/main" id="{E09DB208-7D8C-41E8-A6E2-892DCD791ED1}"/>
              </a:ext>
            </a:extLst>
          </p:cNvPr>
          <p:cNvGraphicFramePr>
            <a:graphicFrameLocks noGrp="1"/>
          </p:cNvGraphicFramePr>
          <p:nvPr/>
        </p:nvGraphicFramePr>
        <p:xfrm>
          <a:off x="571500" y="2631795"/>
          <a:ext cx="3914778" cy="1593428"/>
        </p:xfrm>
        <a:graphic>
          <a:graphicData uri="http://schemas.openxmlformats.org/drawingml/2006/table">
            <a:tbl>
              <a:tblPr firstRow="1" bandRow="1">
                <a:tableStyleId>{5C22544A-7EE6-4342-B048-85BDC9FD1C3A}</a:tableStyleId>
              </a:tblPr>
              <a:tblGrid>
                <a:gridCol w="1304926">
                  <a:extLst>
                    <a:ext uri="{9D8B030D-6E8A-4147-A177-3AD203B41FA5}">
                      <a16:colId xmlns:a16="http://schemas.microsoft.com/office/drawing/2014/main" val="222172730"/>
                    </a:ext>
                  </a:extLst>
                </a:gridCol>
                <a:gridCol w="1304926">
                  <a:extLst>
                    <a:ext uri="{9D8B030D-6E8A-4147-A177-3AD203B41FA5}">
                      <a16:colId xmlns:a16="http://schemas.microsoft.com/office/drawing/2014/main" val="97321902"/>
                    </a:ext>
                  </a:extLst>
                </a:gridCol>
                <a:gridCol w="1304926">
                  <a:extLst>
                    <a:ext uri="{9D8B030D-6E8A-4147-A177-3AD203B41FA5}">
                      <a16:colId xmlns:a16="http://schemas.microsoft.com/office/drawing/2014/main" val="994019089"/>
                    </a:ext>
                  </a:extLst>
                </a:gridCol>
              </a:tblGrid>
              <a:tr h="398357">
                <a:tc>
                  <a:txBody>
                    <a:bodyPr/>
                    <a:lstStyle/>
                    <a:p>
                      <a:r>
                        <a:rPr lang="en-US" dirty="0"/>
                        <a:t>Emp Id</a:t>
                      </a:r>
                    </a:p>
                  </a:txBody>
                  <a:tcPr/>
                </a:tc>
                <a:tc>
                  <a:txBody>
                    <a:bodyPr/>
                    <a:lstStyle/>
                    <a:p>
                      <a:r>
                        <a:rPr lang="en-US" dirty="0"/>
                        <a:t>Emp Name</a:t>
                      </a:r>
                    </a:p>
                  </a:txBody>
                  <a:tcPr/>
                </a:tc>
                <a:tc>
                  <a:txBody>
                    <a:bodyPr/>
                    <a:lstStyle/>
                    <a:p>
                      <a:r>
                        <a:rPr lang="en-US" dirty="0"/>
                        <a:t>Salary</a:t>
                      </a:r>
                    </a:p>
                  </a:txBody>
                  <a:tcPr/>
                </a:tc>
                <a:extLst>
                  <a:ext uri="{0D108BD9-81ED-4DB2-BD59-A6C34878D82A}">
                    <a16:rowId xmlns:a16="http://schemas.microsoft.com/office/drawing/2014/main" val="1761768161"/>
                  </a:ext>
                </a:extLst>
              </a:tr>
              <a:tr h="398357">
                <a:tc>
                  <a:txBody>
                    <a:bodyPr/>
                    <a:lstStyle/>
                    <a:p>
                      <a:pPr algn="ctr"/>
                      <a:r>
                        <a:rPr lang="en-US" dirty="0"/>
                        <a:t>{empId}</a:t>
                      </a:r>
                    </a:p>
                  </a:txBody>
                  <a:tcPr/>
                </a:tc>
                <a:tc>
                  <a:txBody>
                    <a:bodyPr/>
                    <a:lstStyle/>
                    <a:p>
                      <a:pPr algn="ctr"/>
                      <a:r>
                        <a:rPr lang="en-US" dirty="0"/>
                        <a:t>{empName}</a:t>
                      </a:r>
                    </a:p>
                  </a:txBody>
                  <a:tcPr/>
                </a:tc>
                <a:tc>
                  <a:txBody>
                    <a:bodyPr/>
                    <a:lstStyle/>
                    <a:p>
                      <a:pPr algn="ctr"/>
                      <a:r>
                        <a:rPr lang="en-US" dirty="0"/>
                        <a:t>{salary}</a:t>
                      </a:r>
                    </a:p>
                  </a:txBody>
                  <a:tcPr/>
                </a:tc>
                <a:extLst>
                  <a:ext uri="{0D108BD9-81ED-4DB2-BD59-A6C34878D82A}">
                    <a16:rowId xmlns:a16="http://schemas.microsoft.com/office/drawing/2014/main" val="3884272256"/>
                  </a:ext>
                </a:extLst>
              </a:tr>
              <a:tr h="398357">
                <a:tc>
                  <a:txBody>
                    <a:bodyPr/>
                    <a:lstStyle/>
                    <a:p>
                      <a:endParaRPr lang="en-US" dirty="0"/>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308428109"/>
                  </a:ext>
                </a:extLst>
              </a:tr>
              <a:tr h="398357">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3311053043"/>
                  </a:ext>
                </a:extLst>
              </a:tr>
            </a:tbl>
          </a:graphicData>
        </a:graphic>
      </p:graphicFrame>
      <p:sp>
        <p:nvSpPr>
          <p:cNvPr id="7" name="TextBox 6">
            <a:extLst>
              <a:ext uri="{FF2B5EF4-FFF2-40B4-BE49-F238E27FC236}">
                <a16:creationId xmlns:a16="http://schemas.microsoft.com/office/drawing/2014/main" id="{4E7571A0-53C5-4A86-A357-4FD978169E31}"/>
              </a:ext>
            </a:extLst>
          </p:cNvPr>
          <p:cNvSpPr txBox="1"/>
          <p:nvPr/>
        </p:nvSpPr>
        <p:spPr>
          <a:xfrm>
            <a:off x="571500" y="2299216"/>
            <a:ext cx="1425574" cy="369332"/>
          </a:xfrm>
          <a:prstGeom prst="rect">
            <a:avLst/>
          </a:prstGeom>
          <a:noFill/>
        </p:spPr>
        <p:txBody>
          <a:bodyPr wrap="square" rtlCol="0">
            <a:spAutoFit/>
          </a:bodyPr>
          <a:lstStyle/>
          <a:p>
            <a:r>
              <a:rPr lang="en-US" dirty="0"/>
              <a:t>Table</a:t>
            </a:r>
          </a:p>
        </p:txBody>
      </p:sp>
      <p:sp>
        <p:nvSpPr>
          <p:cNvPr id="9" name="Oval 8">
            <a:extLst>
              <a:ext uri="{FF2B5EF4-FFF2-40B4-BE49-F238E27FC236}">
                <a16:creationId xmlns:a16="http://schemas.microsoft.com/office/drawing/2014/main" id="{420B60A0-C42B-4D12-8F81-7D375E8DA067}"/>
              </a:ext>
            </a:extLst>
          </p:cNvPr>
          <p:cNvSpPr/>
          <p:nvPr/>
        </p:nvSpPr>
        <p:spPr>
          <a:xfrm>
            <a:off x="4552122" y="3053383"/>
            <a:ext cx="1590675" cy="3238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Element 0</a:t>
            </a:r>
          </a:p>
        </p:txBody>
      </p:sp>
      <p:sp>
        <p:nvSpPr>
          <p:cNvPr id="10" name="Oval 9">
            <a:extLst>
              <a:ext uri="{FF2B5EF4-FFF2-40B4-BE49-F238E27FC236}">
                <a16:creationId xmlns:a16="http://schemas.microsoft.com/office/drawing/2014/main" id="{3129200D-C150-49F6-A63F-6817F1D26D3C}"/>
              </a:ext>
            </a:extLst>
          </p:cNvPr>
          <p:cNvSpPr/>
          <p:nvPr/>
        </p:nvSpPr>
        <p:spPr>
          <a:xfrm>
            <a:off x="4552121" y="3468965"/>
            <a:ext cx="1590675" cy="3238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Element 1</a:t>
            </a:r>
          </a:p>
        </p:txBody>
      </p:sp>
      <p:sp>
        <p:nvSpPr>
          <p:cNvPr id="11" name="Oval 10">
            <a:extLst>
              <a:ext uri="{FF2B5EF4-FFF2-40B4-BE49-F238E27FC236}">
                <a16:creationId xmlns:a16="http://schemas.microsoft.com/office/drawing/2014/main" id="{6E5DE1D4-DC35-4FF1-9210-2FE6F3EB7F4B}"/>
              </a:ext>
            </a:extLst>
          </p:cNvPr>
          <p:cNvSpPr/>
          <p:nvPr/>
        </p:nvSpPr>
        <p:spPr>
          <a:xfrm>
            <a:off x="4533901" y="3831236"/>
            <a:ext cx="1590675" cy="3238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Element 2</a:t>
            </a:r>
          </a:p>
        </p:txBody>
      </p:sp>
      <p:grpSp>
        <p:nvGrpSpPr>
          <p:cNvPr id="12" name="Group 11">
            <a:extLst>
              <a:ext uri="{FF2B5EF4-FFF2-40B4-BE49-F238E27FC236}">
                <a16:creationId xmlns:a16="http://schemas.microsoft.com/office/drawing/2014/main" id="{4962A7EB-09D3-47F5-B244-FC536F9513A1}"/>
              </a:ext>
            </a:extLst>
          </p:cNvPr>
          <p:cNvGrpSpPr/>
          <p:nvPr/>
        </p:nvGrpSpPr>
        <p:grpSpPr>
          <a:xfrm>
            <a:off x="6020436" y="4193506"/>
            <a:ext cx="2199225" cy="2433357"/>
            <a:chOff x="7915275" y="2581275"/>
            <a:chExt cx="3105150" cy="3043977"/>
          </a:xfrm>
        </p:grpSpPr>
        <p:sp>
          <p:nvSpPr>
            <p:cNvPr id="13" name="Rectangle: Rounded Corners 12">
              <a:extLst>
                <a:ext uri="{FF2B5EF4-FFF2-40B4-BE49-F238E27FC236}">
                  <a16:creationId xmlns:a16="http://schemas.microsoft.com/office/drawing/2014/main" id="{099883DD-7E23-4C9B-AE9D-9A78946EDA26}"/>
                </a:ext>
              </a:extLst>
            </p:cNvPr>
            <p:cNvSpPr/>
            <p:nvPr/>
          </p:nvSpPr>
          <p:spPr>
            <a:xfrm>
              <a:off x="7915275" y="2581275"/>
              <a:ext cx="3105150" cy="304397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B5110F52-DA0A-4177-92F1-4FD16AA5EDEB}"/>
                </a:ext>
              </a:extLst>
            </p:cNvPr>
            <p:cNvSpPr/>
            <p:nvPr/>
          </p:nvSpPr>
          <p:spPr>
            <a:xfrm>
              <a:off x="8297167" y="2725783"/>
              <a:ext cx="2490787" cy="383958"/>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t>Simple Form</a:t>
              </a:r>
            </a:p>
          </p:txBody>
        </p:sp>
        <p:sp>
          <p:nvSpPr>
            <p:cNvPr id="15" name="Rectangle 14">
              <a:extLst>
                <a:ext uri="{FF2B5EF4-FFF2-40B4-BE49-F238E27FC236}">
                  <a16:creationId xmlns:a16="http://schemas.microsoft.com/office/drawing/2014/main" id="{2467FAD3-07BE-439A-86C2-2D013F6F2263}"/>
                </a:ext>
              </a:extLst>
            </p:cNvPr>
            <p:cNvSpPr/>
            <p:nvPr/>
          </p:nvSpPr>
          <p:spPr>
            <a:xfrm>
              <a:off x="8477246" y="3384128"/>
              <a:ext cx="2095500" cy="3238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Field 0</a:t>
              </a:r>
            </a:p>
          </p:txBody>
        </p:sp>
        <p:sp>
          <p:nvSpPr>
            <p:cNvPr id="16" name="Rectangle 15">
              <a:extLst>
                <a:ext uri="{FF2B5EF4-FFF2-40B4-BE49-F238E27FC236}">
                  <a16:creationId xmlns:a16="http://schemas.microsoft.com/office/drawing/2014/main" id="{7681FD59-F36F-4C02-93AD-0B8725C704B5}"/>
                </a:ext>
              </a:extLst>
            </p:cNvPr>
            <p:cNvSpPr/>
            <p:nvPr/>
          </p:nvSpPr>
          <p:spPr>
            <a:xfrm>
              <a:off x="8477246" y="3943145"/>
              <a:ext cx="2095500" cy="3238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Field 1</a:t>
              </a:r>
            </a:p>
          </p:txBody>
        </p:sp>
        <p:sp>
          <p:nvSpPr>
            <p:cNvPr id="17" name="Rectangle 16">
              <a:extLst>
                <a:ext uri="{FF2B5EF4-FFF2-40B4-BE49-F238E27FC236}">
                  <a16:creationId xmlns:a16="http://schemas.microsoft.com/office/drawing/2014/main" id="{B1DFC10F-FD3C-4AF5-A2AA-F674869B19F5}"/>
                </a:ext>
              </a:extLst>
            </p:cNvPr>
            <p:cNvSpPr/>
            <p:nvPr/>
          </p:nvSpPr>
          <p:spPr>
            <a:xfrm>
              <a:off x="8477246" y="4507218"/>
              <a:ext cx="2095500" cy="3238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Field 2</a:t>
              </a:r>
            </a:p>
          </p:txBody>
        </p:sp>
      </p:grpSp>
      <p:sp>
        <p:nvSpPr>
          <p:cNvPr id="18" name="TextBox 17">
            <a:extLst>
              <a:ext uri="{FF2B5EF4-FFF2-40B4-BE49-F238E27FC236}">
                <a16:creationId xmlns:a16="http://schemas.microsoft.com/office/drawing/2014/main" id="{859411D8-80E1-454A-B72D-B99872168B7F}"/>
              </a:ext>
            </a:extLst>
          </p:cNvPr>
          <p:cNvSpPr txBox="1"/>
          <p:nvPr/>
        </p:nvSpPr>
        <p:spPr>
          <a:xfrm>
            <a:off x="6628986" y="3115729"/>
            <a:ext cx="1590675" cy="923330"/>
          </a:xfrm>
          <a:prstGeom prst="rect">
            <a:avLst/>
          </a:prstGeom>
          <a:noFill/>
        </p:spPr>
        <p:txBody>
          <a:bodyPr wrap="square" rtlCol="0">
            <a:spAutoFit/>
          </a:bodyPr>
          <a:lstStyle/>
          <a:p>
            <a:r>
              <a:rPr lang="en-US" dirty="0">
                <a:highlight>
                  <a:srgbClr val="FFFF00"/>
                </a:highlight>
              </a:rPr>
              <a:t>/empTab/0</a:t>
            </a:r>
          </a:p>
          <a:p>
            <a:r>
              <a:rPr lang="en-US" dirty="0"/>
              <a:t>/empTab/1</a:t>
            </a:r>
          </a:p>
          <a:p>
            <a:r>
              <a:rPr lang="en-US" dirty="0"/>
              <a:t>/empTab/2</a:t>
            </a:r>
          </a:p>
        </p:txBody>
      </p:sp>
      <p:cxnSp>
        <p:nvCxnSpPr>
          <p:cNvPr id="19" name="Straight Arrow Connector 18">
            <a:extLst>
              <a:ext uri="{FF2B5EF4-FFF2-40B4-BE49-F238E27FC236}">
                <a16:creationId xmlns:a16="http://schemas.microsoft.com/office/drawing/2014/main" id="{A1EEF9F6-DED5-4336-96E3-6333284CDB3D}"/>
              </a:ext>
            </a:extLst>
          </p:cNvPr>
          <p:cNvCxnSpPr>
            <a:cxnSpLocks/>
          </p:cNvCxnSpPr>
          <p:nvPr/>
        </p:nvCxnSpPr>
        <p:spPr>
          <a:xfrm flipH="1">
            <a:off x="6142797" y="3249266"/>
            <a:ext cx="505653" cy="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21" name="Straight Arrow Connector 20">
            <a:extLst>
              <a:ext uri="{FF2B5EF4-FFF2-40B4-BE49-F238E27FC236}">
                <a16:creationId xmlns:a16="http://schemas.microsoft.com/office/drawing/2014/main" id="{36E0F890-D2E6-44BD-958C-12E107E12890}"/>
              </a:ext>
            </a:extLst>
          </p:cNvPr>
          <p:cNvCxnSpPr>
            <a:cxnSpLocks/>
          </p:cNvCxnSpPr>
          <p:nvPr/>
        </p:nvCxnSpPr>
        <p:spPr>
          <a:xfrm flipH="1">
            <a:off x="6133686" y="3598309"/>
            <a:ext cx="505654" cy="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23" name="Straight Arrow Connector 22">
            <a:extLst>
              <a:ext uri="{FF2B5EF4-FFF2-40B4-BE49-F238E27FC236}">
                <a16:creationId xmlns:a16="http://schemas.microsoft.com/office/drawing/2014/main" id="{D282575E-54F3-4378-93A0-06F7088AB770}"/>
              </a:ext>
            </a:extLst>
          </p:cNvPr>
          <p:cNvCxnSpPr>
            <a:cxnSpLocks/>
          </p:cNvCxnSpPr>
          <p:nvPr/>
        </p:nvCxnSpPr>
        <p:spPr>
          <a:xfrm flipH="1">
            <a:off x="6124576" y="3926486"/>
            <a:ext cx="523874" cy="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24" name="Connector: Elbow 23">
            <a:extLst>
              <a:ext uri="{FF2B5EF4-FFF2-40B4-BE49-F238E27FC236}">
                <a16:creationId xmlns:a16="http://schemas.microsoft.com/office/drawing/2014/main" id="{A5BD43B4-3459-4C1E-A94F-5FF66ED1D266}"/>
              </a:ext>
            </a:extLst>
          </p:cNvPr>
          <p:cNvCxnSpPr>
            <a:cxnSpLocks/>
          </p:cNvCxnSpPr>
          <p:nvPr/>
        </p:nvCxnSpPr>
        <p:spPr>
          <a:xfrm>
            <a:off x="571500" y="3158160"/>
            <a:ext cx="5448301" cy="1921114"/>
          </a:xfrm>
          <a:prstGeom prst="bentConnector3">
            <a:avLst>
              <a:gd name="adj1" fmla="val -4910"/>
            </a:avLst>
          </a:prstGeom>
          <a:ln>
            <a:tailEnd type="triangle"/>
          </a:ln>
        </p:spPr>
        <p:style>
          <a:lnRef idx="3">
            <a:schemeClr val="accent4"/>
          </a:lnRef>
          <a:fillRef idx="0">
            <a:schemeClr val="accent4"/>
          </a:fillRef>
          <a:effectRef idx="2">
            <a:schemeClr val="accent4"/>
          </a:effectRef>
          <a:fontRef idx="minor">
            <a:schemeClr val="tx1"/>
          </a:fontRef>
        </p:style>
      </p:cxnSp>
      <p:sp>
        <p:nvSpPr>
          <p:cNvPr id="25" name="TextBox 24">
            <a:extLst>
              <a:ext uri="{FF2B5EF4-FFF2-40B4-BE49-F238E27FC236}">
                <a16:creationId xmlns:a16="http://schemas.microsoft.com/office/drawing/2014/main" id="{22B723A6-DF20-4216-B4AB-53E1D7A42AD8}"/>
              </a:ext>
            </a:extLst>
          </p:cNvPr>
          <p:cNvSpPr txBox="1"/>
          <p:nvPr/>
        </p:nvSpPr>
        <p:spPr>
          <a:xfrm>
            <a:off x="1571625" y="5079274"/>
            <a:ext cx="3295650" cy="923330"/>
          </a:xfrm>
          <a:prstGeom prst="rect">
            <a:avLst/>
          </a:prstGeom>
          <a:noFill/>
        </p:spPr>
        <p:txBody>
          <a:bodyPr wrap="square" rtlCol="0">
            <a:spAutoFit/>
          </a:bodyPr>
          <a:lstStyle/>
          <a:p>
            <a:r>
              <a:rPr lang="en-US" dirty="0"/>
              <a:t>All the content of Row 1 in the table is bind to all the fields in the form</a:t>
            </a:r>
          </a:p>
        </p:txBody>
      </p:sp>
      <p:cxnSp>
        <p:nvCxnSpPr>
          <p:cNvPr id="26" name="Straight Arrow Connector 25">
            <a:extLst>
              <a:ext uri="{FF2B5EF4-FFF2-40B4-BE49-F238E27FC236}">
                <a16:creationId xmlns:a16="http://schemas.microsoft.com/office/drawing/2014/main" id="{6D949FA3-6DA6-4A1D-BF59-713493CC0A29}"/>
              </a:ext>
            </a:extLst>
          </p:cNvPr>
          <p:cNvCxnSpPr>
            <a:cxnSpLocks/>
            <a:stCxn id="15" idx="3"/>
            <a:endCxn id="27" idx="1"/>
          </p:cNvCxnSpPr>
          <p:nvPr/>
        </p:nvCxnSpPr>
        <p:spPr>
          <a:xfrm flipV="1">
            <a:off x="7902592" y="4954783"/>
            <a:ext cx="1272725" cy="9967"/>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7" name="TextBox 26">
            <a:extLst>
              <a:ext uri="{FF2B5EF4-FFF2-40B4-BE49-F238E27FC236}">
                <a16:creationId xmlns:a16="http://schemas.microsoft.com/office/drawing/2014/main" id="{3F22B9EE-C802-46C8-A87F-76FBD057E0E7}"/>
              </a:ext>
            </a:extLst>
          </p:cNvPr>
          <p:cNvSpPr txBox="1"/>
          <p:nvPr/>
        </p:nvSpPr>
        <p:spPr>
          <a:xfrm>
            <a:off x="9175317" y="4770117"/>
            <a:ext cx="1340283" cy="369332"/>
          </a:xfrm>
          <a:prstGeom prst="rect">
            <a:avLst/>
          </a:prstGeom>
          <a:noFill/>
        </p:spPr>
        <p:txBody>
          <a:bodyPr wrap="square" rtlCol="0">
            <a:spAutoFit/>
          </a:bodyPr>
          <a:lstStyle/>
          <a:p>
            <a:r>
              <a:rPr lang="en-US" dirty="0"/>
              <a:t>/empId</a:t>
            </a:r>
          </a:p>
        </p:txBody>
      </p:sp>
      <p:cxnSp>
        <p:nvCxnSpPr>
          <p:cNvPr id="28" name="Straight Arrow Connector 27">
            <a:extLst>
              <a:ext uri="{FF2B5EF4-FFF2-40B4-BE49-F238E27FC236}">
                <a16:creationId xmlns:a16="http://schemas.microsoft.com/office/drawing/2014/main" id="{A74712C2-061D-4975-B701-A966CC91D442}"/>
              </a:ext>
            </a:extLst>
          </p:cNvPr>
          <p:cNvCxnSpPr>
            <a:cxnSpLocks/>
            <a:stCxn id="16" idx="3"/>
            <a:endCxn id="29" idx="1"/>
          </p:cNvCxnSpPr>
          <p:nvPr/>
        </p:nvCxnSpPr>
        <p:spPr>
          <a:xfrm flipV="1">
            <a:off x="7902592" y="5403087"/>
            <a:ext cx="1260722" cy="8542"/>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
        <p:nvSpPr>
          <p:cNvPr id="29" name="TextBox 28">
            <a:extLst>
              <a:ext uri="{FF2B5EF4-FFF2-40B4-BE49-F238E27FC236}">
                <a16:creationId xmlns:a16="http://schemas.microsoft.com/office/drawing/2014/main" id="{4AAC00F7-A2FC-49A9-81A6-83B5F53E863E}"/>
              </a:ext>
            </a:extLst>
          </p:cNvPr>
          <p:cNvSpPr txBox="1"/>
          <p:nvPr/>
        </p:nvSpPr>
        <p:spPr>
          <a:xfrm>
            <a:off x="9163314" y="5218421"/>
            <a:ext cx="1257300" cy="369332"/>
          </a:xfrm>
          <a:prstGeom prst="rect">
            <a:avLst/>
          </a:prstGeom>
          <a:noFill/>
        </p:spPr>
        <p:txBody>
          <a:bodyPr wrap="square" rtlCol="0">
            <a:spAutoFit/>
          </a:bodyPr>
          <a:lstStyle/>
          <a:p>
            <a:r>
              <a:rPr lang="en-US" dirty="0"/>
              <a:t>/empName</a:t>
            </a:r>
          </a:p>
        </p:txBody>
      </p:sp>
      <p:cxnSp>
        <p:nvCxnSpPr>
          <p:cNvPr id="30" name="Straight Arrow Connector 29">
            <a:extLst>
              <a:ext uri="{FF2B5EF4-FFF2-40B4-BE49-F238E27FC236}">
                <a16:creationId xmlns:a16="http://schemas.microsoft.com/office/drawing/2014/main" id="{DABF742B-FF71-47A6-B823-0DE00221EBC0}"/>
              </a:ext>
            </a:extLst>
          </p:cNvPr>
          <p:cNvCxnSpPr>
            <a:cxnSpLocks/>
            <a:stCxn id="17" idx="3"/>
            <a:endCxn id="31" idx="1"/>
          </p:cNvCxnSpPr>
          <p:nvPr/>
        </p:nvCxnSpPr>
        <p:spPr>
          <a:xfrm flipV="1">
            <a:off x="7902592" y="5848199"/>
            <a:ext cx="1260458" cy="1435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31" name="TextBox 30">
            <a:extLst>
              <a:ext uri="{FF2B5EF4-FFF2-40B4-BE49-F238E27FC236}">
                <a16:creationId xmlns:a16="http://schemas.microsoft.com/office/drawing/2014/main" id="{10E2D8C3-BC8D-4EA5-83C0-FEDABFC2022A}"/>
              </a:ext>
            </a:extLst>
          </p:cNvPr>
          <p:cNvSpPr txBox="1"/>
          <p:nvPr/>
        </p:nvSpPr>
        <p:spPr>
          <a:xfrm>
            <a:off x="9163050" y="5663533"/>
            <a:ext cx="1352550" cy="369332"/>
          </a:xfrm>
          <a:prstGeom prst="rect">
            <a:avLst/>
          </a:prstGeom>
          <a:noFill/>
        </p:spPr>
        <p:txBody>
          <a:bodyPr wrap="square" rtlCol="0">
            <a:spAutoFit/>
          </a:bodyPr>
          <a:lstStyle/>
          <a:p>
            <a:r>
              <a:rPr lang="en-US" dirty="0"/>
              <a:t>/salary</a:t>
            </a:r>
          </a:p>
        </p:txBody>
      </p:sp>
      <p:sp>
        <p:nvSpPr>
          <p:cNvPr id="5" name="TextBox 4">
            <a:extLst>
              <a:ext uri="{FF2B5EF4-FFF2-40B4-BE49-F238E27FC236}">
                <a16:creationId xmlns:a16="http://schemas.microsoft.com/office/drawing/2014/main" id="{57FFDCA8-06CD-4076-B441-30AA557E44AF}"/>
              </a:ext>
            </a:extLst>
          </p:cNvPr>
          <p:cNvSpPr txBox="1"/>
          <p:nvPr/>
        </p:nvSpPr>
        <p:spPr>
          <a:xfrm>
            <a:off x="269389" y="1899762"/>
            <a:ext cx="7655515" cy="369332"/>
          </a:xfrm>
          <a:prstGeom prst="rect">
            <a:avLst/>
          </a:prstGeom>
          <a:noFill/>
        </p:spPr>
        <p:txBody>
          <a:bodyPr wrap="square" rtlCol="0">
            <a:spAutoFit/>
          </a:bodyPr>
          <a:lstStyle/>
          <a:p>
            <a:r>
              <a:rPr lang="en-US" dirty="0"/>
              <a:t>Use case:- On Select of a row in the table show the row data in a form.</a:t>
            </a:r>
          </a:p>
        </p:txBody>
      </p:sp>
      <p:cxnSp>
        <p:nvCxnSpPr>
          <p:cNvPr id="38" name="Connector: Elbow 37">
            <a:extLst>
              <a:ext uri="{FF2B5EF4-FFF2-40B4-BE49-F238E27FC236}">
                <a16:creationId xmlns:a16="http://schemas.microsoft.com/office/drawing/2014/main" id="{98F85C12-4AE2-477D-B4DA-2FA32A06F8E1}"/>
              </a:ext>
            </a:extLst>
          </p:cNvPr>
          <p:cNvCxnSpPr/>
          <p:nvPr/>
        </p:nvCxnSpPr>
        <p:spPr>
          <a:xfrm flipV="1">
            <a:off x="7048500" y="2438400"/>
            <a:ext cx="1704975" cy="719760"/>
          </a:xfrm>
          <a:prstGeom prst="bentConnector3">
            <a:avLst>
              <a:gd name="adj1" fmla="val -279"/>
            </a:avLst>
          </a:prstGeom>
          <a:ln>
            <a:tailEnd type="triangle"/>
          </a:ln>
        </p:spPr>
        <p:style>
          <a:lnRef idx="3">
            <a:schemeClr val="accent2"/>
          </a:lnRef>
          <a:fillRef idx="0">
            <a:schemeClr val="accent2"/>
          </a:fillRef>
          <a:effectRef idx="2">
            <a:schemeClr val="accent2"/>
          </a:effectRef>
          <a:fontRef idx="minor">
            <a:schemeClr val="tx1"/>
          </a:fontRef>
        </p:style>
      </p:cxnSp>
      <p:sp>
        <p:nvSpPr>
          <p:cNvPr id="40" name="TextBox 39">
            <a:extLst>
              <a:ext uri="{FF2B5EF4-FFF2-40B4-BE49-F238E27FC236}">
                <a16:creationId xmlns:a16="http://schemas.microsoft.com/office/drawing/2014/main" id="{A329D7EB-A09D-4F68-81F7-6842EF9209A3}"/>
              </a:ext>
            </a:extLst>
          </p:cNvPr>
          <p:cNvSpPr txBox="1"/>
          <p:nvPr/>
        </p:nvSpPr>
        <p:spPr>
          <a:xfrm>
            <a:off x="8791575" y="2105025"/>
            <a:ext cx="3048000" cy="738664"/>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en-US" sz="1400" dirty="0"/>
              <a:t>The path of the element will always be the :</a:t>
            </a:r>
          </a:p>
          <a:p>
            <a:r>
              <a:rPr lang="en-US" sz="1400" dirty="0"/>
              <a:t>/</a:t>
            </a:r>
            <a:r>
              <a:rPr lang="en-US" sz="1400" dirty="0" err="1"/>
              <a:t>entitysetname</a:t>
            </a:r>
            <a:r>
              <a:rPr lang="en-US" sz="1400" dirty="0"/>
              <a:t>/index of the element</a:t>
            </a:r>
          </a:p>
        </p:txBody>
      </p:sp>
    </p:spTree>
    <p:extLst>
      <p:ext uri="{BB962C8B-B14F-4D97-AF65-F5344CB8AC3E}">
        <p14:creationId xmlns:p14="http://schemas.microsoft.com/office/powerpoint/2010/main" val="11613881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Event Object Concept</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4524315"/>
          </a:xfrm>
          <a:prstGeom prst="rect">
            <a:avLst/>
          </a:prstGeom>
          <a:noFill/>
        </p:spPr>
        <p:txBody>
          <a:bodyPr wrap="square" rtlCol="0">
            <a:spAutoFit/>
          </a:bodyPr>
          <a:lstStyle/>
          <a:p>
            <a:pPr marL="285750" indent="-285750">
              <a:buFont typeface="Wingdings" panose="05000000000000000000" pitchFamily="2" charset="2"/>
              <a:buChar char="§"/>
            </a:pPr>
            <a:r>
              <a:rPr lang="en-US" dirty="0"/>
              <a:t>Every UI5 event handler method will be entitled to receive an object free in the function, this object is know as </a:t>
            </a:r>
            <a:r>
              <a:rPr lang="en-US" b="1" dirty="0"/>
              <a:t>event object.</a:t>
            </a:r>
          </a:p>
          <a:p>
            <a:pPr marL="285750" indent="-285750">
              <a:buFont typeface="Wingdings" panose="05000000000000000000" pitchFamily="2" charset="2"/>
              <a:buChar char="§"/>
            </a:pPr>
            <a:r>
              <a:rPr lang="en-US" dirty="0"/>
              <a:t>This object is responsible to carry important information about the event.</a:t>
            </a:r>
          </a:p>
          <a:p>
            <a:endParaRPr lang="en-US" dirty="0"/>
          </a:p>
          <a:p>
            <a:r>
              <a:rPr lang="en-US" dirty="0"/>
              <a:t>For example : the </a:t>
            </a:r>
            <a:r>
              <a:rPr lang="en-US" dirty="0">
                <a:solidFill>
                  <a:schemeClr val="bg2">
                    <a:lumMod val="25000"/>
                  </a:schemeClr>
                </a:solidFill>
              </a:rPr>
              <a:t>rowSelectionChange</a:t>
            </a:r>
            <a:r>
              <a:rPr lang="en-US" dirty="0"/>
              <a:t> event’s event object will let you know about the index of the row selected by the user.</a:t>
            </a:r>
          </a:p>
          <a:p>
            <a:endParaRPr lang="en-US" dirty="0"/>
          </a:p>
          <a:p>
            <a:pPr marL="285750" indent="-285750">
              <a:buFont typeface="Arial" panose="020B0604020202020204" pitchFamily="34" charset="0"/>
              <a:buChar char="•"/>
            </a:pPr>
            <a:r>
              <a:rPr lang="en-US" dirty="0"/>
              <a:t>Every Event object in SAPUI5 have exact 3 same function which are generic :</a:t>
            </a:r>
          </a:p>
          <a:p>
            <a:pPr marL="342900" indent="-342900">
              <a:buAutoNum type="arabicPeriod"/>
            </a:pPr>
            <a:r>
              <a:rPr lang="en-US" b="1" dirty="0"/>
              <a:t>getSource() </a:t>
            </a:r>
            <a:r>
              <a:rPr lang="en-US" dirty="0"/>
              <a:t>: will give the object of the source control from where event was originally generated. We can get object of the control, we can use it without giving an id.</a:t>
            </a:r>
          </a:p>
          <a:p>
            <a:pPr marL="342900" indent="-342900">
              <a:buAutoNum type="arabicPeriod"/>
            </a:pPr>
            <a:r>
              <a:rPr lang="en-US" b="1" dirty="0"/>
              <a:t>getParameters() :</a:t>
            </a:r>
            <a:r>
              <a:rPr lang="en-US" dirty="0"/>
              <a:t> every event carries a lot of the information about the user action </a:t>
            </a:r>
            <a:r>
              <a:rPr lang="en-US" b="1" dirty="0"/>
              <a:t>e.g. </a:t>
            </a:r>
            <a:r>
              <a:rPr lang="en-US" dirty="0"/>
              <a:t>row index of the selected row of the table. All this info come in form of parameters.</a:t>
            </a:r>
            <a:endParaRPr lang="en-US" b="1" dirty="0"/>
          </a:p>
          <a:p>
            <a:pPr marL="342900" indent="-342900">
              <a:buAutoNum type="arabicPeriod"/>
            </a:pPr>
            <a:r>
              <a:rPr lang="en-US" b="1" dirty="0"/>
              <a:t>getParameter() : </a:t>
            </a:r>
            <a:r>
              <a:rPr lang="en-US" dirty="0"/>
              <a:t> if we want to get single parameter value we can get it using this getParameter() function.</a:t>
            </a:r>
          </a:p>
          <a:p>
            <a:endParaRPr lang="en-US" dirty="0"/>
          </a:p>
          <a:p>
            <a:r>
              <a:rPr lang="en-US" dirty="0"/>
              <a:t>Note : best practice to use event object is put </a:t>
            </a:r>
            <a:r>
              <a:rPr lang="en-US" b="1" dirty="0">
                <a:solidFill>
                  <a:srgbClr val="FF0000"/>
                </a:solidFill>
              </a:rPr>
              <a:t>oEvent</a:t>
            </a:r>
            <a:r>
              <a:rPr lang="en-US" dirty="0"/>
              <a:t> in the function’s parameter and using a hard debugger and then check the information got by the event object in browser’s console.</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771616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Element Binding</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585323"/>
          </a:xfrm>
          <a:prstGeom prst="rect">
            <a:avLst/>
          </a:prstGeom>
          <a:noFill/>
        </p:spPr>
        <p:txBody>
          <a:bodyPr wrap="square" rtlCol="0">
            <a:spAutoFit/>
          </a:bodyPr>
          <a:lstStyle/>
          <a:p>
            <a:pPr marL="285750" indent="-285750">
              <a:buFont typeface="Wingdings" panose="05000000000000000000" pitchFamily="2" charset="2"/>
              <a:buChar char="§"/>
            </a:pPr>
            <a:r>
              <a:rPr lang="en-US" dirty="0"/>
              <a:t>Make the table rows from multiselect to single select. </a:t>
            </a:r>
          </a:p>
          <a:p>
            <a:pPr marL="285750" indent="-285750">
              <a:buFont typeface="Wingdings" panose="05000000000000000000" pitchFamily="2" charset="2"/>
              <a:buChar char="§"/>
            </a:pPr>
            <a:r>
              <a:rPr lang="en-US" dirty="0"/>
              <a:t>On select one row the data of that row have to shown in the SimpleForm by using the event object and element binding discussed in the previous slides.</a:t>
            </a:r>
          </a:p>
          <a:p>
            <a:pPr marL="285750" indent="-285750">
              <a:buFont typeface="Wingdings" panose="05000000000000000000" pitchFamily="2" charset="2"/>
              <a:buChar char="§"/>
            </a:pPr>
            <a:endParaRPr lang="en-US" dirty="0"/>
          </a:p>
          <a:p>
            <a:endParaRPr lang="en-US" dirty="0"/>
          </a:p>
          <a:p>
            <a:endParaRPr lang="en-US" dirty="0"/>
          </a:p>
          <a:p>
            <a:r>
              <a:rPr lang="en-US" dirty="0"/>
              <a:t>Code Links:-</a:t>
            </a:r>
            <a:endParaRPr lang="en-US" u="sng" dirty="0"/>
          </a:p>
          <a:p>
            <a:pPr marL="285750" indent="-285750">
              <a:buFontTx/>
              <a:buChar char="-"/>
            </a:pPr>
            <a:r>
              <a:rPr lang="en-US" dirty="0">
                <a:hlinkClick r:id="rId3"/>
              </a:rPr>
              <a:t>MyXML.view.xml</a:t>
            </a:r>
            <a:endParaRPr lang="en-US" dirty="0"/>
          </a:p>
          <a:p>
            <a:pPr marL="285750" indent="-285750">
              <a:buFontTx/>
              <a:buChar char="-"/>
            </a:pPr>
            <a:r>
              <a:rPr lang="en-US" dirty="0">
                <a:hlinkClick r:id="rId4"/>
              </a:rPr>
              <a:t>Main.controller.js</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5" name="Picture 4">
            <a:extLst>
              <a:ext uri="{FF2B5EF4-FFF2-40B4-BE49-F238E27FC236}">
                <a16:creationId xmlns:a16="http://schemas.microsoft.com/office/drawing/2014/main" id="{E17E96F8-822F-DFCB-BEEB-10AB46A84E9E}"/>
              </a:ext>
            </a:extLst>
          </p:cNvPr>
          <p:cNvPicPr>
            <a:picLocks noChangeAspect="1"/>
          </p:cNvPicPr>
          <p:nvPr/>
        </p:nvPicPr>
        <p:blipFill>
          <a:blip r:embed="rId5"/>
          <a:stretch>
            <a:fillRect/>
          </a:stretch>
        </p:blipFill>
        <p:spPr>
          <a:xfrm>
            <a:off x="3800975" y="3429000"/>
            <a:ext cx="7938052" cy="242815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80825229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XML Model</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862322"/>
          </a:xfrm>
          <a:prstGeom prst="rect">
            <a:avLst/>
          </a:prstGeom>
          <a:noFill/>
        </p:spPr>
        <p:txBody>
          <a:bodyPr wrap="square" rtlCol="0">
            <a:spAutoFit/>
          </a:bodyPr>
          <a:lstStyle/>
          <a:p>
            <a:pPr algn="just"/>
            <a:r>
              <a:rPr lang="en-US" b="0" i="0" dirty="0">
                <a:solidFill>
                  <a:srgbClr val="1D2D3E"/>
                </a:solidFill>
                <a:effectLst/>
              </a:rPr>
              <a:t>The XML model allows to bind controls to XML data. It is a client-side model intended for small data sets, which are completely available on the client. The XML model does not contain mechanisms for server-based paging or loading of deltas. It supports two-way binding.</a:t>
            </a:r>
          </a:p>
          <a:p>
            <a:pPr algn="just"/>
            <a:endParaRPr lang="en-US" dirty="0">
              <a:solidFill>
                <a:srgbClr val="1D2D3E"/>
              </a:solidFill>
            </a:endParaRPr>
          </a:p>
          <a:p>
            <a:pPr algn="just"/>
            <a:endParaRPr lang="en-US" dirty="0">
              <a:solidFill>
                <a:srgbClr val="1D2D3E"/>
              </a:solidFill>
            </a:endParaRPr>
          </a:p>
          <a:p>
            <a:pPr algn="just"/>
            <a:r>
              <a:rPr lang="en-US" dirty="0">
                <a:solidFill>
                  <a:srgbClr val="1D2D3E"/>
                </a:solidFill>
              </a:rPr>
              <a:t>Code Links:</a:t>
            </a:r>
          </a:p>
          <a:p>
            <a:pPr marL="285750" indent="-285750" algn="just">
              <a:buFontTx/>
              <a:buChar char="-"/>
            </a:pPr>
            <a:r>
              <a:rPr lang="en-US" dirty="0">
                <a:solidFill>
                  <a:srgbClr val="1D2D3E"/>
                </a:solidFill>
                <a:hlinkClick r:id="rId3"/>
              </a:rPr>
              <a:t>mydata.xml</a:t>
            </a:r>
            <a:endParaRPr lang="en-US" dirty="0">
              <a:solidFill>
                <a:srgbClr val="1D2D3E"/>
              </a:solidFill>
            </a:endParaRPr>
          </a:p>
          <a:p>
            <a:pPr marL="285750" indent="-285750" algn="just">
              <a:buFontTx/>
              <a:buChar char="-"/>
            </a:pPr>
            <a:r>
              <a:rPr lang="en-US" dirty="0">
                <a:solidFill>
                  <a:srgbClr val="1D2D3E"/>
                </a:solidFill>
                <a:hlinkClick r:id="rId4"/>
              </a:rPr>
              <a:t>models.js</a:t>
            </a:r>
            <a:endParaRPr lang="en-US" dirty="0">
              <a:solidFill>
                <a:srgbClr val="1D2D3E"/>
              </a:solidFill>
            </a:endParaRPr>
          </a:p>
          <a:p>
            <a:pPr marL="285750" indent="-285750" algn="just">
              <a:buFontTx/>
              <a:buChar char="-"/>
            </a:pPr>
            <a:r>
              <a:rPr lang="en-US" dirty="0">
                <a:solidFill>
                  <a:srgbClr val="1D2D3E"/>
                </a:solidFill>
                <a:hlinkClick r:id="rId5"/>
              </a:rPr>
              <a:t>Main.controller.js</a:t>
            </a:r>
            <a:endParaRPr lang="en-US" dirty="0">
              <a:solidFill>
                <a:srgbClr val="1D2D3E"/>
              </a:solidFill>
            </a:endParaRPr>
          </a:p>
          <a:p>
            <a:pPr marL="285750" indent="-285750" algn="just">
              <a:buFontTx/>
              <a:buChar char="-"/>
            </a:pPr>
            <a:r>
              <a:rPr lang="en-US" dirty="0">
                <a:solidFill>
                  <a:srgbClr val="1D2D3E"/>
                </a:solidFill>
                <a:hlinkClick r:id="rId6"/>
              </a:rPr>
              <a:t>MyXML.view.xml</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9DCE85FE-B046-F708-0271-EAF9EB514E33}"/>
              </a:ext>
            </a:extLst>
          </p:cNvPr>
          <p:cNvPicPr>
            <a:picLocks noChangeAspect="1"/>
          </p:cNvPicPr>
          <p:nvPr/>
        </p:nvPicPr>
        <p:blipFill>
          <a:blip r:embed="rId7"/>
          <a:stretch>
            <a:fillRect/>
          </a:stretch>
        </p:blipFill>
        <p:spPr>
          <a:xfrm>
            <a:off x="6037042" y="1639690"/>
            <a:ext cx="5386364" cy="1379683"/>
          </a:xfrm>
          <a:prstGeom prst="rect">
            <a:avLst/>
          </a:prstGeom>
        </p:spPr>
      </p:pic>
      <p:pic>
        <p:nvPicPr>
          <p:cNvPr id="6" name="Picture 5">
            <a:extLst>
              <a:ext uri="{FF2B5EF4-FFF2-40B4-BE49-F238E27FC236}">
                <a16:creationId xmlns:a16="http://schemas.microsoft.com/office/drawing/2014/main" id="{4D165D93-475A-01F1-9FDD-9325F155D6F7}"/>
              </a:ext>
            </a:extLst>
          </p:cNvPr>
          <p:cNvPicPr>
            <a:picLocks noChangeAspect="1"/>
          </p:cNvPicPr>
          <p:nvPr/>
        </p:nvPicPr>
        <p:blipFill>
          <a:blip r:embed="rId8"/>
          <a:stretch>
            <a:fillRect/>
          </a:stretch>
        </p:blipFill>
        <p:spPr>
          <a:xfrm>
            <a:off x="6037042" y="3176259"/>
            <a:ext cx="5386364" cy="703713"/>
          </a:xfrm>
          <a:prstGeom prst="rect">
            <a:avLst/>
          </a:prstGeom>
        </p:spPr>
      </p:pic>
      <p:pic>
        <p:nvPicPr>
          <p:cNvPr id="9" name="Picture 8">
            <a:extLst>
              <a:ext uri="{FF2B5EF4-FFF2-40B4-BE49-F238E27FC236}">
                <a16:creationId xmlns:a16="http://schemas.microsoft.com/office/drawing/2014/main" id="{1D3326B0-22AC-59E7-2487-E799605903CE}"/>
              </a:ext>
            </a:extLst>
          </p:cNvPr>
          <p:cNvPicPr>
            <a:picLocks noChangeAspect="1"/>
          </p:cNvPicPr>
          <p:nvPr/>
        </p:nvPicPr>
        <p:blipFill>
          <a:blip r:embed="rId9"/>
          <a:stretch>
            <a:fillRect/>
          </a:stretch>
        </p:blipFill>
        <p:spPr>
          <a:xfrm>
            <a:off x="6037042" y="4072300"/>
            <a:ext cx="5343636" cy="2105647"/>
          </a:xfrm>
          <a:prstGeom prst="rect">
            <a:avLst/>
          </a:prstGeom>
        </p:spPr>
      </p:pic>
    </p:spTree>
    <p:extLst>
      <p:ext uri="{BB962C8B-B14F-4D97-AF65-F5344CB8AC3E}">
        <p14:creationId xmlns:p14="http://schemas.microsoft.com/office/powerpoint/2010/main" val="307375541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Resource Model</a:t>
            </a:r>
          </a:p>
          <a:p>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477328"/>
          </a:xfrm>
          <a:prstGeom prst="rect">
            <a:avLst/>
          </a:prstGeom>
          <a:noFill/>
        </p:spPr>
        <p:txBody>
          <a:bodyPr wrap="square" rtlCol="0">
            <a:spAutoFit/>
          </a:bodyPr>
          <a:lstStyle/>
          <a:p>
            <a:pPr algn="just"/>
            <a:r>
              <a:rPr lang="en-US" dirty="0"/>
              <a:t>We build software for international audience, we cannot just hardcode every screen element in English, if it requires multi-lingual support, we need to add resource model.</a:t>
            </a:r>
          </a:p>
          <a:p>
            <a:pPr algn="just"/>
            <a:r>
              <a:rPr lang="en-US" dirty="0"/>
              <a:t>i18n </a:t>
            </a:r>
            <a:r>
              <a:rPr lang="en-US" dirty="0">
                <a:sym typeface="Wingdings" panose="05000000000000000000" pitchFamily="2" charset="2"/>
              </a:rPr>
              <a:t> Internationalization : Make the app available for international usage, which means supporting multiple languages.</a:t>
            </a:r>
          </a:p>
          <a:p>
            <a:pPr algn="just"/>
            <a:r>
              <a:rPr lang="en-US" dirty="0"/>
              <a:t>There are 2 job roles in the process: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7" name="Smiley Face 6">
            <a:extLst>
              <a:ext uri="{FF2B5EF4-FFF2-40B4-BE49-F238E27FC236}">
                <a16:creationId xmlns:a16="http://schemas.microsoft.com/office/drawing/2014/main" id="{3AAEFAD0-4A89-492B-B0A9-975D4BB60BAA}"/>
              </a:ext>
            </a:extLst>
          </p:cNvPr>
          <p:cNvSpPr/>
          <p:nvPr/>
        </p:nvSpPr>
        <p:spPr>
          <a:xfrm>
            <a:off x="2932092" y="2408040"/>
            <a:ext cx="1022431" cy="864096"/>
          </a:xfrm>
          <a:prstGeom prst="smileyFac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a:p>
        </p:txBody>
      </p:sp>
      <p:sp>
        <p:nvSpPr>
          <p:cNvPr id="9" name="Smiley Face 8">
            <a:extLst>
              <a:ext uri="{FF2B5EF4-FFF2-40B4-BE49-F238E27FC236}">
                <a16:creationId xmlns:a16="http://schemas.microsoft.com/office/drawing/2014/main" id="{9294447D-FFD7-4C0E-94E6-77B1206DEE54}"/>
              </a:ext>
            </a:extLst>
          </p:cNvPr>
          <p:cNvSpPr/>
          <p:nvPr/>
        </p:nvSpPr>
        <p:spPr>
          <a:xfrm>
            <a:off x="8302325" y="2423429"/>
            <a:ext cx="1022431" cy="864096"/>
          </a:xfrm>
          <a:prstGeom prst="smileyFac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a:p>
        </p:txBody>
      </p:sp>
      <p:sp>
        <p:nvSpPr>
          <p:cNvPr id="10" name="TextBox 6">
            <a:extLst>
              <a:ext uri="{FF2B5EF4-FFF2-40B4-BE49-F238E27FC236}">
                <a16:creationId xmlns:a16="http://schemas.microsoft.com/office/drawing/2014/main" id="{A17B7AFC-E7CC-4290-B6AB-4A43FCFA47E4}"/>
              </a:ext>
            </a:extLst>
          </p:cNvPr>
          <p:cNvSpPr txBox="1"/>
          <p:nvPr/>
        </p:nvSpPr>
        <p:spPr>
          <a:xfrm>
            <a:off x="1348276" y="2670811"/>
            <a:ext cx="2376264" cy="369332"/>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800" b="1" dirty="0"/>
              <a:t>UI5 Consultant</a:t>
            </a:r>
          </a:p>
        </p:txBody>
      </p:sp>
      <p:sp>
        <p:nvSpPr>
          <p:cNvPr id="11" name="TextBox 9">
            <a:extLst>
              <a:ext uri="{FF2B5EF4-FFF2-40B4-BE49-F238E27FC236}">
                <a16:creationId xmlns:a16="http://schemas.microsoft.com/office/drawing/2014/main" id="{8D4C4BB6-61DF-4491-94E8-A9D5DFDD9EC6}"/>
              </a:ext>
            </a:extLst>
          </p:cNvPr>
          <p:cNvSpPr txBox="1"/>
          <p:nvPr/>
        </p:nvSpPr>
        <p:spPr>
          <a:xfrm>
            <a:off x="9431358" y="2690800"/>
            <a:ext cx="2376264" cy="369332"/>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800" b="1" dirty="0"/>
              <a:t>Language Expert KM</a:t>
            </a:r>
          </a:p>
        </p:txBody>
      </p:sp>
      <p:sp>
        <p:nvSpPr>
          <p:cNvPr id="13" name="Rectangle 12">
            <a:extLst>
              <a:ext uri="{FF2B5EF4-FFF2-40B4-BE49-F238E27FC236}">
                <a16:creationId xmlns:a16="http://schemas.microsoft.com/office/drawing/2014/main" id="{6A362D65-3A12-4CA0-A625-133455A42F79}"/>
              </a:ext>
            </a:extLst>
          </p:cNvPr>
          <p:cNvSpPr/>
          <p:nvPr/>
        </p:nvSpPr>
        <p:spPr>
          <a:xfrm>
            <a:off x="6653301" y="3700757"/>
            <a:ext cx="4320480" cy="1080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US" sz="1800" dirty="0"/>
              <a:t>Translate the texts to provide support in multiple languages</a:t>
            </a:r>
          </a:p>
        </p:txBody>
      </p:sp>
      <p:sp>
        <p:nvSpPr>
          <p:cNvPr id="14" name="Rectangle: Folded Corner 13">
            <a:extLst>
              <a:ext uri="{FF2B5EF4-FFF2-40B4-BE49-F238E27FC236}">
                <a16:creationId xmlns:a16="http://schemas.microsoft.com/office/drawing/2014/main" id="{FD52B493-5CBA-4137-97AE-063AC4739D73}"/>
              </a:ext>
            </a:extLst>
          </p:cNvPr>
          <p:cNvSpPr/>
          <p:nvPr/>
        </p:nvSpPr>
        <p:spPr>
          <a:xfrm>
            <a:off x="1448535" y="4843305"/>
            <a:ext cx="4121766" cy="1248064"/>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US" sz="1800" dirty="0"/>
              <a:t>I18n.properties</a:t>
            </a:r>
          </a:p>
          <a:p>
            <a:pPr algn="ctr"/>
            <a:r>
              <a:rPr lang="en-US" sz="1800" dirty="0"/>
              <a:t>TEXTS</a:t>
            </a:r>
          </a:p>
        </p:txBody>
      </p:sp>
      <p:sp>
        <p:nvSpPr>
          <p:cNvPr id="15" name="Flowchart: Multidocument 14">
            <a:extLst>
              <a:ext uri="{FF2B5EF4-FFF2-40B4-BE49-F238E27FC236}">
                <a16:creationId xmlns:a16="http://schemas.microsoft.com/office/drawing/2014/main" id="{EC8F7706-FDA4-40D2-9625-1F5ECCED6010}"/>
              </a:ext>
            </a:extLst>
          </p:cNvPr>
          <p:cNvSpPr/>
          <p:nvPr/>
        </p:nvSpPr>
        <p:spPr>
          <a:xfrm>
            <a:off x="7733421" y="5013933"/>
            <a:ext cx="1872208" cy="1224136"/>
          </a:xfrm>
          <a:prstGeom prst="flowChartMulti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US" sz="1800" dirty="0"/>
              <a:t>Language specific</a:t>
            </a:r>
          </a:p>
        </p:txBody>
      </p:sp>
      <p:sp>
        <p:nvSpPr>
          <p:cNvPr id="16" name="Rectangle 15">
            <a:extLst>
              <a:ext uri="{FF2B5EF4-FFF2-40B4-BE49-F238E27FC236}">
                <a16:creationId xmlns:a16="http://schemas.microsoft.com/office/drawing/2014/main" id="{4D84CE19-2DC2-420A-B7A0-44F75A856B1A}"/>
              </a:ext>
            </a:extLst>
          </p:cNvPr>
          <p:cNvSpPr/>
          <p:nvPr/>
        </p:nvSpPr>
        <p:spPr>
          <a:xfrm>
            <a:off x="7823663" y="3259723"/>
            <a:ext cx="1850058" cy="338554"/>
          </a:xfrm>
          <a:prstGeom prst="rect">
            <a:avLst/>
          </a:prstGeom>
        </p:spPr>
        <p:txBody>
          <a:bodyPr wrap="none">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600" dirty="0"/>
              <a:t>?sap-</a:t>
            </a:r>
            <a:r>
              <a:rPr lang="en-US" sz="1600" dirty="0" err="1"/>
              <a:t>ui</a:t>
            </a:r>
            <a:r>
              <a:rPr lang="en-US" sz="1600" dirty="0"/>
              <a:t>-language=hi</a:t>
            </a:r>
          </a:p>
        </p:txBody>
      </p:sp>
      <p:sp>
        <p:nvSpPr>
          <p:cNvPr id="3" name="Rectangle: Rounded Corners 2">
            <a:extLst>
              <a:ext uri="{FF2B5EF4-FFF2-40B4-BE49-F238E27FC236}">
                <a16:creationId xmlns:a16="http://schemas.microsoft.com/office/drawing/2014/main" id="{6E625DCB-84E5-4EBC-B453-C21FBE4F9785}"/>
              </a:ext>
            </a:extLst>
          </p:cNvPr>
          <p:cNvSpPr/>
          <p:nvPr/>
        </p:nvSpPr>
        <p:spPr>
          <a:xfrm>
            <a:off x="1259859" y="3800475"/>
            <a:ext cx="4388466" cy="8640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Implement the model to provide support for internationalization</a:t>
            </a:r>
          </a:p>
        </p:txBody>
      </p:sp>
    </p:spTree>
    <p:extLst>
      <p:ext uri="{BB962C8B-B14F-4D97-AF65-F5344CB8AC3E}">
        <p14:creationId xmlns:p14="http://schemas.microsoft.com/office/powerpoint/2010/main" val="4936993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Types of Binding</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5078313"/>
          </a:xfrm>
          <a:prstGeom prst="rect">
            <a:avLst/>
          </a:prstGeom>
          <a:noFill/>
        </p:spPr>
        <p:txBody>
          <a:bodyPr wrap="square" rtlCol="0">
            <a:spAutoFit/>
          </a:bodyPr>
          <a:lstStyle/>
          <a:p>
            <a:r>
              <a:rPr lang="en-US" dirty="0"/>
              <a:t>SAP UI5 have 4 types of Binding options:</a:t>
            </a:r>
          </a:p>
          <a:p>
            <a:pPr marL="342900" indent="-342900">
              <a:buFont typeface="+mj-lt"/>
              <a:buAutoNum type="arabicPeriod"/>
            </a:pPr>
            <a:r>
              <a:rPr lang="en-US" dirty="0"/>
              <a:t>Property Binding </a:t>
            </a:r>
          </a:p>
          <a:p>
            <a:pPr marL="342900" indent="-342900">
              <a:buFont typeface="+mj-lt"/>
              <a:buAutoNum type="arabicPeriod"/>
            </a:pPr>
            <a:r>
              <a:rPr lang="en-US" dirty="0"/>
              <a:t>Expression Binding </a:t>
            </a:r>
          </a:p>
          <a:p>
            <a:pPr marL="342900" indent="-342900">
              <a:buFont typeface="+mj-lt"/>
              <a:buAutoNum type="arabicPeriod"/>
            </a:pPr>
            <a:r>
              <a:rPr lang="en-US" dirty="0"/>
              <a:t>Aggregation Binding</a:t>
            </a:r>
          </a:p>
          <a:p>
            <a:pPr marL="342900" indent="-342900">
              <a:buFont typeface="+mj-lt"/>
              <a:buAutoNum type="arabicPeriod"/>
            </a:pPr>
            <a:r>
              <a:rPr lang="en-US" dirty="0"/>
              <a:t>Element Binding </a:t>
            </a:r>
          </a:p>
          <a:p>
            <a:endParaRPr lang="en-US" dirty="0"/>
          </a:p>
          <a:p>
            <a:r>
              <a:rPr lang="en-US" b="1" u="sng" dirty="0"/>
              <a:t>Property Binding:-</a:t>
            </a:r>
          </a:p>
          <a:p>
            <a:pPr algn="just"/>
            <a:r>
              <a:rPr lang="en-US" dirty="0"/>
              <a:t>When we bind property of a UI control, to the address/path of the model, this is called property binding. E.g., value property of Input control was connected to /emp/empId</a:t>
            </a:r>
          </a:p>
          <a:p>
            <a:pPr algn="just"/>
            <a:endParaRPr lang="en-US" dirty="0"/>
          </a:p>
          <a:p>
            <a:pPr algn="just"/>
            <a:r>
              <a:rPr lang="en-US" dirty="0">
                <a:solidFill>
                  <a:schemeClr val="accent4">
                    <a:lumMod val="50000"/>
                  </a:schemeClr>
                </a:solidFill>
              </a:rPr>
              <a:t>All the four syntaxes we studied in previous slide are the example of property binding.</a:t>
            </a:r>
          </a:p>
          <a:p>
            <a:pPr algn="just"/>
            <a:endParaRPr lang="en-US" dirty="0"/>
          </a:p>
          <a:p>
            <a:pPr algn="just"/>
            <a:r>
              <a:rPr lang="en-US" dirty="0"/>
              <a:t>Ex:- </a:t>
            </a:r>
          </a:p>
          <a:p>
            <a:pPr marL="342900" indent="-342900" algn="just">
              <a:buAutoNum type="arabicPeriod"/>
            </a:pPr>
            <a:r>
              <a:rPr lang="en-US" dirty="0"/>
              <a:t>In XML view:-  </a:t>
            </a:r>
          </a:p>
          <a:p>
            <a:pPr algn="just"/>
            <a:r>
              <a:rPr lang="en-US" dirty="0"/>
              <a:t>             &lt;Text text=“{/emp/empId}” &gt;&lt;/Text&gt;</a:t>
            </a:r>
          </a:p>
          <a:p>
            <a:pPr marL="342900" indent="-342900">
              <a:buAutoNum type="arabicPeriod"/>
            </a:pPr>
            <a:r>
              <a:rPr lang="en-US" dirty="0"/>
              <a:t>In controller: -</a:t>
            </a:r>
          </a:p>
          <a:p>
            <a:r>
              <a:rPr lang="en-US" dirty="0"/>
              <a:t>             this.getView().byId(“controlId”).bindProperty(“text”, ‘/emp/empId’);</a:t>
            </a:r>
          </a:p>
          <a:p>
            <a:endParaRPr lang="en-US" b="1" u="sng"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2">
            <a:extLst>
              <a:ext uri="{FF2B5EF4-FFF2-40B4-BE49-F238E27FC236}">
                <a16:creationId xmlns:a16="http://schemas.microsoft.com/office/drawing/2014/main" id="{3FE448D8-A22E-4F21-89BC-9C888E7CD8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24800" y="188641"/>
            <a:ext cx="3086100" cy="26056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915451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Steps to Create a Resource Model</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585323"/>
          </a:xfrm>
          <a:prstGeom prst="rect">
            <a:avLst/>
          </a:prstGeom>
          <a:noFill/>
        </p:spPr>
        <p:txBody>
          <a:bodyPr wrap="square" rtlCol="0">
            <a:spAutoFit/>
          </a:bodyPr>
          <a:lstStyle/>
          <a:p>
            <a:pPr marL="457200" indent="-457200" algn="just">
              <a:buAutoNum type="arabicPeriod"/>
            </a:pPr>
            <a:r>
              <a:rPr lang="en-US" dirty="0"/>
              <a:t>Create resource bundle which includes label field </a:t>
            </a:r>
          </a:p>
          <a:p>
            <a:pPr marL="457200" indent="-457200" algn="just">
              <a:buAutoNum type="arabicPeriod"/>
            </a:pPr>
            <a:r>
              <a:rPr lang="en-US" dirty="0"/>
              <a:t>Create a folder </a:t>
            </a:r>
            <a:r>
              <a:rPr lang="en-US" dirty="0">
                <a:solidFill>
                  <a:srgbClr val="FF0000"/>
                </a:solidFill>
              </a:rPr>
              <a:t>i18n</a:t>
            </a:r>
            <a:r>
              <a:rPr lang="en-US" dirty="0"/>
              <a:t> and inside this folder the file named </a:t>
            </a:r>
            <a:r>
              <a:rPr lang="en-US" dirty="0">
                <a:solidFill>
                  <a:srgbClr val="FF0000"/>
                </a:solidFill>
              </a:rPr>
              <a:t>i18n.properties </a:t>
            </a:r>
            <a:r>
              <a:rPr lang="en-US" dirty="0"/>
              <a:t>for default labels.</a:t>
            </a:r>
          </a:p>
          <a:p>
            <a:pPr marL="457200" indent="-457200" algn="just">
              <a:buAutoNum type="arabicPeriod"/>
            </a:pPr>
            <a:r>
              <a:rPr lang="en-US" dirty="0"/>
              <a:t>And </a:t>
            </a:r>
            <a:r>
              <a:rPr lang="en-US" dirty="0">
                <a:solidFill>
                  <a:srgbClr val="FF0000"/>
                </a:solidFill>
              </a:rPr>
              <a:t>i18n_langcode.properties </a:t>
            </a:r>
            <a:r>
              <a:rPr lang="en-US" dirty="0"/>
              <a:t>for different languages</a:t>
            </a:r>
          </a:p>
          <a:p>
            <a:pPr marL="457200" indent="-457200" algn="just">
              <a:buAutoNum type="arabicPeriod"/>
            </a:pPr>
            <a:r>
              <a:rPr lang="en-US" dirty="0"/>
              <a:t>Set The model</a:t>
            </a:r>
          </a:p>
          <a:p>
            <a:pPr marL="457200" indent="-457200" algn="just">
              <a:buAutoNum type="arabicPeriod"/>
            </a:pPr>
            <a:r>
              <a:rPr lang="en-US" dirty="0"/>
              <a:t>For more information about i18n you check the link</a:t>
            </a:r>
          </a:p>
          <a:p>
            <a:pPr lvl="1" algn="just"/>
            <a:r>
              <a:rPr lang="en-US" dirty="0">
                <a:hlinkClick r:id="rId3"/>
              </a:rPr>
              <a:t>https://openui5.hana.ondemand.com/1.34.9/docs/guide/831039835e7c4da3a8a0b49567573afe.html</a:t>
            </a:r>
            <a:endParaRPr lang="en-US" dirty="0"/>
          </a:p>
          <a:p>
            <a:pPr marL="342900" indent="-342900" algn="just">
              <a:buFont typeface="+mj-lt"/>
              <a:buAutoNum type="arabicPeriod"/>
            </a:pPr>
            <a:r>
              <a:rPr lang="en-US" dirty="0"/>
              <a:t>We can change the language of the app by adding </a:t>
            </a:r>
            <a:r>
              <a:rPr lang="en-US" b="1" dirty="0">
                <a:solidFill>
                  <a:srgbClr val="FF0000"/>
                </a:solidFill>
              </a:rPr>
              <a:t>?sap-language=language_code </a:t>
            </a:r>
            <a:r>
              <a:rPr lang="en-US" dirty="0"/>
              <a:t>at the end of the URL of the app. Example for Hindi we will write </a:t>
            </a:r>
            <a:r>
              <a:rPr lang="en-US" b="1" dirty="0">
                <a:solidFill>
                  <a:srgbClr val="FF0000"/>
                </a:solidFill>
              </a:rPr>
              <a:t>?sap-language=hi</a:t>
            </a:r>
            <a:endParaRPr lang="en-US" dirty="0">
              <a:solidFill>
                <a:srgbClr val="FF0000"/>
              </a:solidFill>
            </a:endParaRPr>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4">
            <a:extLst>
              <a:ext uri="{FF2B5EF4-FFF2-40B4-BE49-F238E27FC236}">
                <a16:creationId xmlns:a16="http://schemas.microsoft.com/office/drawing/2014/main" id="{BE10C32A-9E38-42A6-9580-E33B504FFAE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43534" y="3428999"/>
            <a:ext cx="7982201" cy="27708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6585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Resource Model</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139321"/>
          </a:xfrm>
          <a:prstGeom prst="rect">
            <a:avLst/>
          </a:prstGeom>
          <a:noFill/>
        </p:spPr>
        <p:txBody>
          <a:bodyPr wrap="square" rtlCol="0">
            <a:spAutoFit/>
          </a:bodyPr>
          <a:lstStyle/>
          <a:p>
            <a:pPr marL="285750" indent="-285750" algn="just">
              <a:buFontTx/>
              <a:buChar char="-"/>
            </a:pPr>
            <a:r>
              <a:rPr lang="en-US" dirty="0"/>
              <a:t>Now we will see how the language of an app is changed using the i18n file.</a:t>
            </a:r>
          </a:p>
          <a:p>
            <a:pPr marL="285750" indent="-285750" algn="just">
              <a:buFontTx/>
              <a:buChar char="-"/>
            </a:pPr>
            <a:r>
              <a:rPr lang="en-US" dirty="0"/>
              <a:t>We have to create a folder ‘</a:t>
            </a:r>
            <a:r>
              <a:rPr lang="en-US" b="1" dirty="0"/>
              <a:t>i18n’</a:t>
            </a:r>
            <a:r>
              <a:rPr lang="en-US" dirty="0"/>
              <a:t> in webapps folder and in the folder, we have to add files named ‘</a:t>
            </a:r>
            <a:r>
              <a:rPr lang="en-US" b="1" dirty="0"/>
              <a:t>i18n.properties’ </a:t>
            </a:r>
            <a:r>
              <a:rPr lang="en-US" dirty="0"/>
              <a:t>and one another file named according to the language we want. For example:- for Hindi language the file is named as ‘</a:t>
            </a:r>
            <a:r>
              <a:rPr lang="en-US" b="1" dirty="0"/>
              <a:t>i18n_hi.properties.</a:t>
            </a:r>
            <a:endParaRPr lang="en-US" dirty="0"/>
          </a:p>
          <a:p>
            <a:pPr algn="just"/>
            <a:endParaRPr lang="en-US" dirty="0"/>
          </a:p>
          <a:p>
            <a:pPr algn="just"/>
            <a:r>
              <a:rPr lang="en-US" dirty="0"/>
              <a:t>Code Links:-</a:t>
            </a:r>
          </a:p>
          <a:p>
            <a:pPr marL="285750" indent="-285750" algn="just">
              <a:buFontTx/>
              <a:buChar char="-"/>
            </a:pPr>
            <a:r>
              <a:rPr lang="en-US" dirty="0">
                <a:hlinkClick r:id="rId3"/>
              </a:rPr>
              <a:t>MyXML.view.xml</a:t>
            </a:r>
            <a:endParaRPr lang="en-US" dirty="0"/>
          </a:p>
          <a:p>
            <a:pPr marL="285750" indent="-285750" algn="just">
              <a:buFontTx/>
              <a:buChar char="-"/>
            </a:pPr>
            <a:r>
              <a:rPr lang="en-US" dirty="0">
                <a:hlinkClick r:id="rId4"/>
              </a:rPr>
              <a:t>Main.controller.js</a:t>
            </a:r>
            <a:endParaRPr lang="en-US" dirty="0"/>
          </a:p>
          <a:p>
            <a:pPr marL="285750" indent="-285750" algn="just">
              <a:buFontTx/>
              <a:buChar char="-"/>
            </a:pPr>
            <a:r>
              <a:rPr lang="en-US" dirty="0">
                <a:hlinkClick r:id="rId5"/>
              </a:rPr>
              <a:t>models.js</a:t>
            </a:r>
            <a:endParaRPr lang="en-US" dirty="0"/>
          </a:p>
          <a:p>
            <a:pPr marL="285750" indent="-285750" algn="just">
              <a:buFontTx/>
              <a:buChar char="-"/>
            </a:pPr>
            <a:r>
              <a:rPr lang="en-US" dirty="0">
                <a:hlinkClick r:id="rId6"/>
              </a:rPr>
              <a:t>i18n.properties</a:t>
            </a:r>
            <a:endParaRPr lang="en-US" dirty="0"/>
          </a:p>
          <a:p>
            <a:pPr marL="285750" indent="-285750" algn="just">
              <a:buFontTx/>
              <a:buChar char="-"/>
            </a:pPr>
            <a:r>
              <a:rPr lang="en-US" dirty="0">
                <a:hlinkClick r:id="rId7"/>
              </a:rPr>
              <a:t>i18n_hi.properties</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5" name="Picture 4">
            <a:extLst>
              <a:ext uri="{FF2B5EF4-FFF2-40B4-BE49-F238E27FC236}">
                <a16:creationId xmlns:a16="http://schemas.microsoft.com/office/drawing/2014/main" id="{276B3F43-E7B3-C608-A938-A3E9C01EB9A9}"/>
              </a:ext>
            </a:extLst>
          </p:cNvPr>
          <p:cNvPicPr>
            <a:picLocks noChangeAspect="1"/>
          </p:cNvPicPr>
          <p:nvPr/>
        </p:nvPicPr>
        <p:blipFill>
          <a:blip r:embed="rId8"/>
          <a:stretch>
            <a:fillRect/>
          </a:stretch>
        </p:blipFill>
        <p:spPr>
          <a:xfrm>
            <a:off x="3785727" y="2887035"/>
            <a:ext cx="7689574" cy="285498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782789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Concept of Base Controller</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308324"/>
          </a:xfrm>
          <a:prstGeom prst="rect">
            <a:avLst/>
          </a:prstGeom>
          <a:noFill/>
        </p:spPr>
        <p:txBody>
          <a:bodyPr wrap="square" rtlCol="0">
            <a:spAutoFit/>
          </a:bodyPr>
          <a:lstStyle/>
          <a:p>
            <a:pPr algn="just"/>
            <a:r>
              <a:rPr lang="en-US" b="1" dirty="0"/>
              <a:t>Base Controller</a:t>
            </a:r>
            <a:r>
              <a:rPr lang="en-US" dirty="0"/>
              <a:t>:- </a:t>
            </a:r>
            <a:r>
              <a:rPr lang="en-US" b="0" i="0" dirty="0">
                <a:effectLst/>
              </a:rPr>
              <a:t>A base controller is a controller with basic functionalities from which the other controllers in your SAPUI5 application inherit.</a:t>
            </a:r>
          </a:p>
          <a:p>
            <a:pPr marL="285750" indent="-285750" algn="just">
              <a:buFontTx/>
              <a:buChar char="-"/>
            </a:pPr>
            <a:r>
              <a:rPr lang="en-US" b="0" i="0" dirty="0">
                <a:effectLst/>
              </a:rPr>
              <a:t>The base controller holds basic functionalities that are used across multiple controllers.</a:t>
            </a:r>
          </a:p>
          <a:p>
            <a:pPr marL="285750" indent="-285750" algn="just">
              <a:buFontTx/>
              <a:buChar char="-"/>
            </a:pPr>
            <a:r>
              <a:rPr lang="en-US" b="0" i="0" dirty="0">
                <a:effectLst/>
              </a:rPr>
              <a:t>The base controller itself is just another JavaScript file and it does not have the </a:t>
            </a:r>
            <a:r>
              <a:rPr lang="en-US" b="1" i="0" dirty="0">
                <a:effectLst/>
              </a:rPr>
              <a:t>.controller </a:t>
            </a:r>
            <a:r>
              <a:rPr lang="en-US" i="0" dirty="0">
                <a:effectLst/>
              </a:rPr>
              <a:t> prefix. Just </a:t>
            </a:r>
            <a:r>
              <a:rPr lang="en-US" b="1" i="0" dirty="0">
                <a:effectLst/>
              </a:rPr>
              <a:t>BaseController.js </a:t>
            </a:r>
            <a:r>
              <a:rPr lang="en-US" i="0" dirty="0">
                <a:effectLst/>
              </a:rPr>
              <a:t> and not </a:t>
            </a:r>
            <a:r>
              <a:rPr lang="en-US" b="1" i="0" dirty="0">
                <a:effectLst/>
              </a:rPr>
              <a:t>BaseController.controller.js.</a:t>
            </a:r>
          </a:p>
          <a:p>
            <a:pPr marL="285750" indent="-285750" algn="just">
              <a:buFontTx/>
              <a:buChar char="-"/>
            </a:pPr>
            <a:r>
              <a:rPr lang="en-US" i="0" dirty="0">
                <a:effectLst/>
              </a:rPr>
              <a:t>We can use base controller </a:t>
            </a:r>
            <a:r>
              <a:rPr lang="en-US" dirty="0"/>
              <a:t>to write all the reusable function and can also declare the global variables to use them across all the controllers.</a:t>
            </a:r>
            <a:endParaRPr lang="en-US" i="0" dirty="0">
              <a:effectLst/>
            </a:endParaRPr>
          </a:p>
          <a:p>
            <a:pPr marL="285750" indent="-285750" algn="just">
              <a:buFontTx/>
              <a:buChar char="-"/>
            </a:pPr>
            <a:r>
              <a:rPr lang="en-US" b="0" i="0" dirty="0">
                <a:effectLst/>
              </a:rPr>
              <a:t>The base controller goes in the controller folder in your SAPUI5 application folder structure:</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pSp>
        <p:nvGrpSpPr>
          <p:cNvPr id="3" name="Group 2">
            <a:extLst>
              <a:ext uri="{FF2B5EF4-FFF2-40B4-BE49-F238E27FC236}">
                <a16:creationId xmlns:a16="http://schemas.microsoft.com/office/drawing/2014/main" id="{715F3010-5EBB-EE43-75CA-FB7F21999DA4}"/>
              </a:ext>
            </a:extLst>
          </p:cNvPr>
          <p:cNvGrpSpPr/>
          <p:nvPr/>
        </p:nvGrpSpPr>
        <p:grpSpPr>
          <a:xfrm>
            <a:off x="5093079" y="3087414"/>
            <a:ext cx="6714608" cy="3304232"/>
            <a:chOff x="832901" y="1311538"/>
            <a:chExt cx="11046294" cy="4565734"/>
          </a:xfrm>
        </p:grpSpPr>
        <p:sp>
          <p:nvSpPr>
            <p:cNvPr id="4" name="Rectangle 3">
              <a:extLst>
                <a:ext uri="{FF2B5EF4-FFF2-40B4-BE49-F238E27FC236}">
                  <a16:creationId xmlns:a16="http://schemas.microsoft.com/office/drawing/2014/main" id="{1274C219-3923-BD60-9959-23D1D9A23D75}"/>
                </a:ext>
              </a:extLst>
            </p:cNvPr>
            <p:cNvSpPr/>
            <p:nvPr/>
          </p:nvSpPr>
          <p:spPr>
            <a:xfrm>
              <a:off x="1269876" y="5085184"/>
              <a:ext cx="1984245" cy="792088"/>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View 1</a:t>
              </a:r>
            </a:p>
          </p:txBody>
        </p:sp>
        <p:sp>
          <p:nvSpPr>
            <p:cNvPr id="5" name="Rectangle 4">
              <a:extLst>
                <a:ext uri="{FF2B5EF4-FFF2-40B4-BE49-F238E27FC236}">
                  <a16:creationId xmlns:a16="http://schemas.microsoft.com/office/drawing/2014/main" id="{3CEA6839-BFBE-F51B-BE54-015920299321}"/>
                </a:ext>
              </a:extLst>
            </p:cNvPr>
            <p:cNvSpPr/>
            <p:nvPr/>
          </p:nvSpPr>
          <p:spPr>
            <a:xfrm>
              <a:off x="1269876" y="4140696"/>
              <a:ext cx="1984245" cy="792088"/>
            </a:xfrm>
            <a:prstGeom prst="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Controller 1</a:t>
              </a:r>
            </a:p>
          </p:txBody>
        </p:sp>
        <p:sp>
          <p:nvSpPr>
            <p:cNvPr id="6" name="Rectangle 5">
              <a:extLst>
                <a:ext uri="{FF2B5EF4-FFF2-40B4-BE49-F238E27FC236}">
                  <a16:creationId xmlns:a16="http://schemas.microsoft.com/office/drawing/2014/main" id="{7564FC38-A298-9AA5-20B5-2C91159F64CD}"/>
                </a:ext>
              </a:extLst>
            </p:cNvPr>
            <p:cNvSpPr/>
            <p:nvPr/>
          </p:nvSpPr>
          <p:spPr>
            <a:xfrm>
              <a:off x="3934173" y="5085184"/>
              <a:ext cx="1984245" cy="792088"/>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View 2</a:t>
              </a:r>
            </a:p>
          </p:txBody>
        </p:sp>
        <p:sp>
          <p:nvSpPr>
            <p:cNvPr id="7" name="Rectangle 6">
              <a:extLst>
                <a:ext uri="{FF2B5EF4-FFF2-40B4-BE49-F238E27FC236}">
                  <a16:creationId xmlns:a16="http://schemas.microsoft.com/office/drawing/2014/main" id="{0BFE43F3-FB0F-5140-E090-67C62716484C}"/>
                </a:ext>
              </a:extLst>
            </p:cNvPr>
            <p:cNvSpPr/>
            <p:nvPr/>
          </p:nvSpPr>
          <p:spPr>
            <a:xfrm>
              <a:off x="3934173" y="4140696"/>
              <a:ext cx="1984245" cy="792088"/>
            </a:xfrm>
            <a:prstGeom prst="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Controller 2</a:t>
              </a:r>
            </a:p>
          </p:txBody>
        </p:sp>
        <p:sp>
          <p:nvSpPr>
            <p:cNvPr id="9" name="Rectangle 8">
              <a:extLst>
                <a:ext uri="{FF2B5EF4-FFF2-40B4-BE49-F238E27FC236}">
                  <a16:creationId xmlns:a16="http://schemas.microsoft.com/office/drawing/2014/main" id="{B2F490E7-40DE-637E-659B-E5FBA397E557}"/>
                </a:ext>
              </a:extLst>
            </p:cNvPr>
            <p:cNvSpPr/>
            <p:nvPr/>
          </p:nvSpPr>
          <p:spPr>
            <a:xfrm>
              <a:off x="6563016" y="5085184"/>
              <a:ext cx="1984245" cy="792088"/>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View 3</a:t>
              </a:r>
            </a:p>
          </p:txBody>
        </p:sp>
        <p:sp>
          <p:nvSpPr>
            <p:cNvPr id="10" name="Rectangle 9">
              <a:extLst>
                <a:ext uri="{FF2B5EF4-FFF2-40B4-BE49-F238E27FC236}">
                  <a16:creationId xmlns:a16="http://schemas.microsoft.com/office/drawing/2014/main" id="{9157FD9E-9442-D59A-52A9-F6B4FDA8A9C5}"/>
                </a:ext>
              </a:extLst>
            </p:cNvPr>
            <p:cNvSpPr/>
            <p:nvPr/>
          </p:nvSpPr>
          <p:spPr>
            <a:xfrm>
              <a:off x="6563017" y="4140696"/>
              <a:ext cx="1984245" cy="792088"/>
            </a:xfrm>
            <a:prstGeom prst="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Controller 3</a:t>
              </a:r>
            </a:p>
          </p:txBody>
        </p:sp>
        <p:sp>
          <p:nvSpPr>
            <p:cNvPr id="11" name="Rectangle 10">
              <a:extLst>
                <a:ext uri="{FF2B5EF4-FFF2-40B4-BE49-F238E27FC236}">
                  <a16:creationId xmlns:a16="http://schemas.microsoft.com/office/drawing/2014/main" id="{73545A01-B841-B2EA-36F0-0C19B12461F7}"/>
                </a:ext>
              </a:extLst>
            </p:cNvPr>
            <p:cNvSpPr/>
            <p:nvPr/>
          </p:nvSpPr>
          <p:spPr>
            <a:xfrm>
              <a:off x="9262764" y="5085184"/>
              <a:ext cx="1984245" cy="792088"/>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View 4</a:t>
              </a:r>
            </a:p>
          </p:txBody>
        </p:sp>
        <p:sp>
          <p:nvSpPr>
            <p:cNvPr id="12" name="Rectangle 11">
              <a:extLst>
                <a:ext uri="{FF2B5EF4-FFF2-40B4-BE49-F238E27FC236}">
                  <a16:creationId xmlns:a16="http://schemas.microsoft.com/office/drawing/2014/main" id="{3B8FAC2F-8250-A336-517A-067D84F76BDF}"/>
                </a:ext>
              </a:extLst>
            </p:cNvPr>
            <p:cNvSpPr/>
            <p:nvPr/>
          </p:nvSpPr>
          <p:spPr>
            <a:xfrm>
              <a:off x="9262764" y="4140696"/>
              <a:ext cx="1984245" cy="792088"/>
            </a:xfrm>
            <a:prstGeom prst="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Controller 4</a:t>
              </a:r>
            </a:p>
          </p:txBody>
        </p:sp>
        <p:sp>
          <p:nvSpPr>
            <p:cNvPr id="13" name="TextBox 12">
              <a:extLst>
                <a:ext uri="{FF2B5EF4-FFF2-40B4-BE49-F238E27FC236}">
                  <a16:creationId xmlns:a16="http://schemas.microsoft.com/office/drawing/2014/main" id="{34AB91C6-E453-ED3A-D7FE-786F24502FE5}"/>
                </a:ext>
              </a:extLst>
            </p:cNvPr>
            <p:cNvSpPr txBox="1"/>
            <p:nvPr/>
          </p:nvSpPr>
          <p:spPr>
            <a:xfrm>
              <a:off x="8075909" y="2552108"/>
              <a:ext cx="3803286" cy="510337"/>
            </a:xfrm>
            <a:prstGeom prst="rect">
              <a:avLst/>
            </a:prstGeom>
            <a:noFill/>
          </p:spPr>
          <p:txBody>
            <a:bodyPr wrap="square" rtlCol="0">
              <a:spAutoFit/>
            </a:bodyPr>
            <a:lstStyle/>
            <a:p>
              <a:r>
                <a:rPr lang="en-US" dirty="0">
                  <a:solidFill>
                    <a:srgbClr val="FF0000"/>
                  </a:solidFill>
                </a:rPr>
                <a:t>x</a:t>
              </a:r>
              <a:r>
                <a:rPr lang="en-US" dirty="0"/>
                <a:t> becomes truly global</a:t>
              </a:r>
            </a:p>
          </p:txBody>
        </p:sp>
        <p:sp>
          <p:nvSpPr>
            <p:cNvPr id="14" name="TextBox 13">
              <a:extLst>
                <a:ext uri="{FF2B5EF4-FFF2-40B4-BE49-F238E27FC236}">
                  <a16:creationId xmlns:a16="http://schemas.microsoft.com/office/drawing/2014/main" id="{CD2B73FA-7B5C-6DD4-F128-2E0D2CD15E35}"/>
                </a:ext>
              </a:extLst>
            </p:cNvPr>
            <p:cNvSpPr txBox="1"/>
            <p:nvPr/>
          </p:nvSpPr>
          <p:spPr>
            <a:xfrm>
              <a:off x="3534196" y="4192328"/>
              <a:ext cx="504057" cy="461664"/>
            </a:xfrm>
            <a:prstGeom prst="rect">
              <a:avLst/>
            </a:prstGeom>
            <a:noFill/>
          </p:spPr>
          <p:txBody>
            <a:bodyPr wrap="square" rtlCol="0">
              <a:spAutoFit/>
            </a:bodyPr>
            <a:lstStyle/>
            <a:p>
              <a:r>
                <a:rPr lang="en-US" dirty="0">
                  <a:solidFill>
                    <a:srgbClr val="FF0000"/>
                  </a:solidFill>
                </a:rPr>
                <a:t>x</a:t>
              </a:r>
            </a:p>
          </p:txBody>
        </p:sp>
        <p:sp>
          <p:nvSpPr>
            <p:cNvPr id="15" name="TextBox 14">
              <a:extLst>
                <a:ext uri="{FF2B5EF4-FFF2-40B4-BE49-F238E27FC236}">
                  <a16:creationId xmlns:a16="http://schemas.microsoft.com/office/drawing/2014/main" id="{B05D9A35-719A-CD19-4877-4BA3D347CD88}"/>
                </a:ext>
              </a:extLst>
            </p:cNvPr>
            <p:cNvSpPr txBox="1"/>
            <p:nvPr/>
          </p:nvSpPr>
          <p:spPr>
            <a:xfrm>
              <a:off x="6136721" y="4149186"/>
              <a:ext cx="446156" cy="461664"/>
            </a:xfrm>
            <a:prstGeom prst="rect">
              <a:avLst/>
            </a:prstGeom>
            <a:noFill/>
          </p:spPr>
          <p:txBody>
            <a:bodyPr wrap="square" rtlCol="0">
              <a:spAutoFit/>
            </a:bodyPr>
            <a:lstStyle/>
            <a:p>
              <a:r>
                <a:rPr lang="en-US" dirty="0">
                  <a:solidFill>
                    <a:srgbClr val="FF0000"/>
                  </a:solidFill>
                </a:rPr>
                <a:t>x</a:t>
              </a:r>
            </a:p>
          </p:txBody>
        </p:sp>
        <p:sp>
          <p:nvSpPr>
            <p:cNvPr id="16" name="TextBox 15">
              <a:extLst>
                <a:ext uri="{FF2B5EF4-FFF2-40B4-BE49-F238E27FC236}">
                  <a16:creationId xmlns:a16="http://schemas.microsoft.com/office/drawing/2014/main" id="{A52CDE63-7757-BE76-9C0B-1491F7ECBB30}"/>
                </a:ext>
              </a:extLst>
            </p:cNvPr>
            <p:cNvSpPr txBox="1"/>
            <p:nvPr/>
          </p:nvSpPr>
          <p:spPr>
            <a:xfrm>
              <a:off x="8830716" y="4163566"/>
              <a:ext cx="504057" cy="461664"/>
            </a:xfrm>
            <a:prstGeom prst="rect">
              <a:avLst/>
            </a:prstGeom>
            <a:noFill/>
          </p:spPr>
          <p:txBody>
            <a:bodyPr wrap="square" rtlCol="0">
              <a:spAutoFit/>
            </a:bodyPr>
            <a:lstStyle/>
            <a:p>
              <a:r>
                <a:rPr lang="en-US" dirty="0">
                  <a:solidFill>
                    <a:srgbClr val="FF0000"/>
                  </a:solidFill>
                </a:rPr>
                <a:t>x</a:t>
              </a:r>
            </a:p>
          </p:txBody>
        </p:sp>
        <p:sp>
          <p:nvSpPr>
            <p:cNvPr id="17" name="Rectangle 16">
              <a:extLst>
                <a:ext uri="{FF2B5EF4-FFF2-40B4-BE49-F238E27FC236}">
                  <a16:creationId xmlns:a16="http://schemas.microsoft.com/office/drawing/2014/main" id="{C2A68358-266A-F1DE-45D9-4A3EC7E75BBE}"/>
                </a:ext>
              </a:extLst>
            </p:cNvPr>
            <p:cNvSpPr/>
            <p:nvPr/>
          </p:nvSpPr>
          <p:spPr>
            <a:xfrm>
              <a:off x="4100763" y="2420888"/>
              <a:ext cx="3968824" cy="792088"/>
            </a:xfrm>
            <a:prstGeom prst="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BaseController</a:t>
              </a:r>
            </a:p>
          </p:txBody>
        </p:sp>
        <p:cxnSp>
          <p:nvCxnSpPr>
            <p:cNvPr id="18" name="Connector: Elbow 17">
              <a:extLst>
                <a:ext uri="{FF2B5EF4-FFF2-40B4-BE49-F238E27FC236}">
                  <a16:creationId xmlns:a16="http://schemas.microsoft.com/office/drawing/2014/main" id="{20408414-CC2F-B02C-6D1F-006A152A2905}"/>
                </a:ext>
              </a:extLst>
            </p:cNvPr>
            <p:cNvCxnSpPr>
              <a:cxnSpLocks/>
              <a:stCxn id="5" idx="0"/>
              <a:endCxn id="17" idx="2"/>
            </p:cNvCxnSpPr>
            <p:nvPr/>
          </p:nvCxnSpPr>
          <p:spPr>
            <a:xfrm rot="5400000" flipH="1" flipV="1">
              <a:off x="3709728" y="1765248"/>
              <a:ext cx="927720" cy="3823177"/>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Connector: Elbow 18">
              <a:extLst>
                <a:ext uri="{FF2B5EF4-FFF2-40B4-BE49-F238E27FC236}">
                  <a16:creationId xmlns:a16="http://schemas.microsoft.com/office/drawing/2014/main" id="{1916E689-311C-12B7-99AC-A168726DBB93}"/>
                </a:ext>
              </a:extLst>
            </p:cNvPr>
            <p:cNvCxnSpPr>
              <a:cxnSpLocks/>
              <a:stCxn id="7" idx="0"/>
              <a:endCxn id="17" idx="2"/>
            </p:cNvCxnSpPr>
            <p:nvPr/>
          </p:nvCxnSpPr>
          <p:spPr>
            <a:xfrm rot="5400000" flipH="1" flipV="1">
              <a:off x="5041875" y="3097397"/>
              <a:ext cx="927720" cy="115888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Connector: Elbow 20">
              <a:extLst>
                <a:ext uri="{FF2B5EF4-FFF2-40B4-BE49-F238E27FC236}">
                  <a16:creationId xmlns:a16="http://schemas.microsoft.com/office/drawing/2014/main" id="{8BA72250-FB43-57B7-9693-D6DE358E0886}"/>
                </a:ext>
              </a:extLst>
            </p:cNvPr>
            <p:cNvCxnSpPr>
              <a:cxnSpLocks/>
              <a:stCxn id="10" idx="0"/>
              <a:endCxn id="17" idx="2"/>
            </p:cNvCxnSpPr>
            <p:nvPr/>
          </p:nvCxnSpPr>
          <p:spPr>
            <a:xfrm rot="16200000" flipV="1">
              <a:off x="6356299" y="2941853"/>
              <a:ext cx="927720" cy="146996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Connector: Elbow 22">
              <a:extLst>
                <a:ext uri="{FF2B5EF4-FFF2-40B4-BE49-F238E27FC236}">
                  <a16:creationId xmlns:a16="http://schemas.microsoft.com/office/drawing/2014/main" id="{83853894-DFE0-0808-FB19-E46C7C51308F}"/>
                </a:ext>
              </a:extLst>
            </p:cNvPr>
            <p:cNvCxnSpPr>
              <a:cxnSpLocks/>
              <a:stCxn id="12" idx="0"/>
              <a:endCxn id="17" idx="2"/>
            </p:cNvCxnSpPr>
            <p:nvPr/>
          </p:nvCxnSpPr>
          <p:spPr>
            <a:xfrm rot="16200000" flipV="1">
              <a:off x="7706172" y="1591981"/>
              <a:ext cx="927720" cy="416971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7F957B7A-C108-5E20-67BA-7C6B26918A35}"/>
                </a:ext>
              </a:extLst>
            </p:cNvPr>
            <p:cNvSpPr txBox="1"/>
            <p:nvPr/>
          </p:nvSpPr>
          <p:spPr>
            <a:xfrm>
              <a:off x="832901" y="4222490"/>
              <a:ext cx="464694" cy="461664"/>
            </a:xfrm>
            <a:prstGeom prst="rect">
              <a:avLst/>
            </a:prstGeom>
            <a:noFill/>
          </p:spPr>
          <p:txBody>
            <a:bodyPr wrap="square" rtlCol="0">
              <a:spAutoFit/>
            </a:bodyPr>
            <a:lstStyle/>
            <a:p>
              <a:r>
                <a:rPr lang="en-US" dirty="0">
                  <a:solidFill>
                    <a:srgbClr val="FF0000"/>
                  </a:solidFill>
                </a:rPr>
                <a:t>x</a:t>
              </a:r>
            </a:p>
          </p:txBody>
        </p:sp>
        <p:sp>
          <p:nvSpPr>
            <p:cNvPr id="25" name="Rectangle 24">
              <a:extLst>
                <a:ext uri="{FF2B5EF4-FFF2-40B4-BE49-F238E27FC236}">
                  <a16:creationId xmlns:a16="http://schemas.microsoft.com/office/drawing/2014/main" id="{73E18246-C57A-9871-90D2-9D09CD487A76}"/>
                </a:ext>
              </a:extLst>
            </p:cNvPr>
            <p:cNvSpPr/>
            <p:nvPr/>
          </p:nvSpPr>
          <p:spPr>
            <a:xfrm>
              <a:off x="3778632" y="1311538"/>
              <a:ext cx="4613086" cy="512440"/>
            </a:xfrm>
            <a:prstGeom prst="rect">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sap/ui/core/mvc/Controller</a:t>
              </a:r>
            </a:p>
          </p:txBody>
        </p:sp>
        <p:cxnSp>
          <p:nvCxnSpPr>
            <p:cNvPr id="26" name="Straight Arrow Connector 25">
              <a:extLst>
                <a:ext uri="{FF2B5EF4-FFF2-40B4-BE49-F238E27FC236}">
                  <a16:creationId xmlns:a16="http://schemas.microsoft.com/office/drawing/2014/main" id="{F903688E-E2AD-8823-3ECE-A754379C827F}"/>
                </a:ext>
              </a:extLst>
            </p:cNvPr>
            <p:cNvCxnSpPr>
              <a:cxnSpLocks/>
              <a:stCxn id="17" idx="0"/>
              <a:endCxn id="25" idx="2"/>
            </p:cNvCxnSpPr>
            <p:nvPr/>
          </p:nvCxnSpPr>
          <p:spPr>
            <a:xfrm flipV="1">
              <a:off x="6085176" y="1823978"/>
              <a:ext cx="0" cy="5969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pic>
        <p:nvPicPr>
          <p:cNvPr id="34" name="Picture 33">
            <a:extLst>
              <a:ext uri="{FF2B5EF4-FFF2-40B4-BE49-F238E27FC236}">
                <a16:creationId xmlns:a16="http://schemas.microsoft.com/office/drawing/2014/main" id="{17D98792-34DC-CA6E-AACC-715767D8690B}"/>
              </a:ext>
            </a:extLst>
          </p:cNvPr>
          <p:cNvPicPr>
            <a:picLocks noChangeAspect="1"/>
          </p:cNvPicPr>
          <p:nvPr/>
        </p:nvPicPr>
        <p:blipFill>
          <a:blip r:embed="rId3"/>
          <a:stretch>
            <a:fillRect/>
          </a:stretch>
        </p:blipFill>
        <p:spPr>
          <a:xfrm>
            <a:off x="533544" y="3427672"/>
            <a:ext cx="3608375" cy="2591120"/>
          </a:xfrm>
          <a:prstGeom prst="rect">
            <a:avLst/>
          </a:prstGeom>
        </p:spPr>
      </p:pic>
    </p:spTree>
    <p:extLst>
      <p:ext uri="{BB962C8B-B14F-4D97-AF65-F5344CB8AC3E}">
        <p14:creationId xmlns:p14="http://schemas.microsoft.com/office/powerpoint/2010/main" val="353368702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Base Controller</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308324"/>
          </a:xfrm>
          <a:prstGeom prst="rect">
            <a:avLst/>
          </a:prstGeom>
          <a:noFill/>
        </p:spPr>
        <p:txBody>
          <a:bodyPr wrap="square" rtlCol="0">
            <a:spAutoFit/>
          </a:bodyPr>
          <a:lstStyle/>
          <a:p>
            <a:pPr marL="285750" indent="-285750">
              <a:buFontTx/>
              <a:buChar char="-"/>
            </a:pPr>
            <a:r>
              <a:rPr lang="en-US" dirty="0"/>
              <a:t>Now we will create a base controller and create a reusable function in it.</a:t>
            </a:r>
          </a:p>
          <a:p>
            <a:pPr marL="285750" indent="-285750">
              <a:buFontTx/>
              <a:buChar char="-"/>
            </a:pPr>
            <a:r>
              <a:rPr lang="en-US" dirty="0"/>
              <a:t>We will use that reusable function in our main controller.</a:t>
            </a:r>
          </a:p>
          <a:p>
            <a:endParaRPr lang="en-US" dirty="0"/>
          </a:p>
          <a:p>
            <a:endParaRPr lang="en-US" dirty="0"/>
          </a:p>
          <a:p>
            <a:endParaRPr lang="en-US" dirty="0"/>
          </a:p>
          <a:p>
            <a:r>
              <a:rPr lang="en-US" dirty="0"/>
              <a:t>Code Link:</a:t>
            </a:r>
          </a:p>
          <a:p>
            <a:pPr marL="285750" indent="-285750">
              <a:buFontTx/>
              <a:buChar char="-"/>
            </a:pPr>
            <a:r>
              <a:rPr lang="en-US" dirty="0">
                <a:hlinkClick r:id="rId3"/>
              </a:rPr>
              <a:t>BaseController.js</a:t>
            </a:r>
            <a:endParaRPr lang="en-US" dirty="0"/>
          </a:p>
          <a:p>
            <a:pPr marL="285750" indent="-285750">
              <a:buFontTx/>
              <a:buChar char="-"/>
            </a:pPr>
            <a:r>
              <a:rPr lang="en-US" dirty="0">
                <a:hlinkClick r:id="rId4"/>
              </a:rPr>
              <a:t>Main.controller.js</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7164FC4D-D0B2-8094-84EC-3FB0A1C8EC7F}"/>
              </a:ext>
            </a:extLst>
          </p:cNvPr>
          <p:cNvPicPr>
            <a:picLocks noChangeAspect="1"/>
          </p:cNvPicPr>
          <p:nvPr/>
        </p:nvPicPr>
        <p:blipFill>
          <a:blip r:embed="rId5"/>
          <a:stretch>
            <a:fillRect/>
          </a:stretch>
        </p:blipFill>
        <p:spPr>
          <a:xfrm>
            <a:off x="3806687" y="3805172"/>
            <a:ext cx="8211896" cy="165284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81500157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Formatter in SAP UI5</a:t>
            </a:r>
          </a:p>
          <a:p>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200329"/>
          </a:xfrm>
          <a:prstGeom prst="rect">
            <a:avLst/>
          </a:prstGeom>
          <a:noFill/>
        </p:spPr>
        <p:txBody>
          <a:bodyPr wrap="square" rtlCol="0">
            <a:spAutoFit/>
          </a:bodyPr>
          <a:lstStyle/>
          <a:p>
            <a:pPr marL="285750" indent="-285750" algn="just">
              <a:buFontTx/>
              <a:buChar char="-"/>
            </a:pPr>
            <a:r>
              <a:rPr lang="en-US" b="1" i="0" dirty="0">
                <a:effectLst/>
              </a:rPr>
              <a:t>Formatters</a:t>
            </a:r>
            <a:r>
              <a:rPr lang="en-US" b="0" i="0" dirty="0">
                <a:effectLst/>
              </a:rPr>
              <a:t> are used to define the formatting of data on the UI while data types work in both directions: they format the data on the UI and parse and validate user input that is entered.</a:t>
            </a:r>
            <a:endParaRPr lang="en-US" dirty="0"/>
          </a:p>
          <a:p>
            <a:pPr marL="285750" indent="-285750" algn="just">
              <a:buFontTx/>
              <a:buChar char="-"/>
            </a:pPr>
            <a:r>
              <a:rPr lang="en-US" b="1" dirty="0"/>
              <a:t>Formatter</a:t>
            </a:r>
            <a:r>
              <a:rPr lang="en-US" dirty="0"/>
              <a:t> is a function; This function gets called JUST Before the binding takes place with the view.</a:t>
            </a:r>
          </a:p>
          <a:p>
            <a:pPr marL="285750" indent="-285750" algn="just">
              <a:buFontTx/>
              <a:buChar char="-"/>
            </a:pPr>
            <a:r>
              <a:rPr lang="en-US" dirty="0"/>
              <a:t>Formatter file is placed in a folder in webapp folder, and the file can be named anything with the </a:t>
            </a:r>
            <a:r>
              <a:rPr lang="en-US" b="1" dirty="0"/>
              <a:t>.</a:t>
            </a:r>
            <a:r>
              <a:rPr lang="en-US" b="1" dirty="0" err="1"/>
              <a:t>js</a:t>
            </a:r>
            <a:r>
              <a:rPr lang="en-US" b="1" dirty="0"/>
              <a:t> </a:t>
            </a:r>
            <a:r>
              <a:rPr lang="en-US" dirty="0"/>
              <a:t>extension.</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2">
            <a:extLst>
              <a:ext uri="{FF2B5EF4-FFF2-40B4-BE49-F238E27FC236}">
                <a16:creationId xmlns:a16="http://schemas.microsoft.com/office/drawing/2014/main" id="{D13B1974-33E7-42DA-AF6D-5285B3E6C0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21772" y="2465509"/>
            <a:ext cx="6931255" cy="27950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730571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How formatter works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416320"/>
          </a:xfrm>
          <a:prstGeom prst="rect">
            <a:avLst/>
          </a:prstGeom>
          <a:noFill/>
        </p:spPr>
        <p:txBody>
          <a:bodyPr wrap="square" rtlCol="0">
            <a:spAutoFit/>
          </a:bodyPr>
          <a:lstStyle/>
          <a:p>
            <a:r>
              <a:rPr lang="en-US" dirty="0"/>
              <a:t>Use Case: We want to display the name of the employee in Upper case to do we have to approaches</a:t>
            </a:r>
          </a:p>
          <a:p>
            <a:pPr marL="342900" indent="-342900">
              <a:buAutoNum type="arabicPeriod"/>
            </a:pPr>
            <a:r>
              <a:rPr lang="en-US" dirty="0"/>
              <a:t>Changing all the employee name in the file.</a:t>
            </a:r>
          </a:p>
          <a:p>
            <a:pPr marL="742950" lvl="1" indent="-285750">
              <a:buFontTx/>
              <a:buChar char="-"/>
            </a:pPr>
            <a:r>
              <a:rPr lang="en-US" dirty="0"/>
              <a:t>This approach is time consuming, high maintenance and not practical in case of very large data.</a:t>
            </a:r>
          </a:p>
          <a:p>
            <a:pPr marL="342900" indent="-342900">
              <a:buAutoNum type="arabicPeriod"/>
            </a:pPr>
            <a:r>
              <a:rPr lang="en-US" dirty="0"/>
              <a:t>Using a formatter function to convert the employee name in upper case at runtime.</a:t>
            </a:r>
          </a:p>
          <a:p>
            <a:pPr marL="742950" lvl="1" indent="-285750">
              <a:buFontTx/>
              <a:buChar char="-"/>
            </a:pPr>
            <a:r>
              <a:rPr lang="en-US" dirty="0"/>
              <a:t>In this approach we will use a reusable function which will convert the name in upper case at run time</a:t>
            </a:r>
          </a:p>
          <a:p>
            <a:pPr marL="742950" lvl="1" indent="-285750">
              <a:buFontTx/>
              <a:buChar char="-"/>
            </a:pPr>
            <a:r>
              <a:rPr lang="en-US" dirty="0"/>
              <a:t>This approach is low maintenance, and we don’t have to worry about the output as it will be handled inside the function.</a:t>
            </a:r>
          </a:p>
          <a:p>
            <a:endParaRPr lang="en-US" dirty="0"/>
          </a:p>
          <a:p>
            <a:r>
              <a:rPr lang="en-US" dirty="0"/>
              <a:t>Binding Syntax of the formatter:</a:t>
            </a:r>
          </a:p>
          <a:p>
            <a:r>
              <a:rPr lang="en-US" dirty="0"/>
              <a:t>	</a:t>
            </a:r>
            <a:r>
              <a:rPr lang="en-US" b="0" dirty="0">
                <a:solidFill>
                  <a:srgbClr val="E6EDF3"/>
                </a:solidFill>
                <a:effectLst/>
                <a:latin typeface="Consolas" panose="020B0609020204030204" pitchFamily="49" charset="0"/>
              </a:rPr>
              <a:t> </a:t>
            </a:r>
            <a:r>
              <a:rPr lang="en-US" b="0" dirty="0">
                <a:solidFill>
                  <a:srgbClr val="001080"/>
                </a:solidFill>
                <a:effectLst/>
                <a:latin typeface="Consolas" panose="020B0609020204030204" pitchFamily="49" charset="0"/>
              </a:rPr>
              <a:t>propertyName</a:t>
            </a:r>
            <a:r>
              <a:rPr lang="en-US" b="0" dirty="0">
                <a:solidFill>
                  <a:srgbClr val="000000"/>
                </a:solidFill>
                <a:effectLst/>
                <a:latin typeface="Consolas" panose="020B0609020204030204" pitchFamily="49" charset="0"/>
              </a:rPr>
              <a:t>=</a:t>
            </a:r>
            <a:r>
              <a:rPr lang="en-US" b="0" dirty="0">
                <a:solidFill>
                  <a:srgbClr val="333333"/>
                </a:solidFill>
                <a:effectLst/>
                <a:latin typeface="Consolas" panose="020B0609020204030204" pitchFamily="49" charset="0"/>
              </a:rPr>
              <a:t>“{path: ‘</a:t>
            </a:r>
            <a:r>
              <a:rPr lang="en-US" b="0" dirty="0">
                <a:solidFill>
                  <a:srgbClr val="001080"/>
                </a:solidFill>
                <a:effectLst/>
                <a:latin typeface="Consolas" panose="020B0609020204030204" pitchFamily="49" charset="0"/>
              </a:rPr>
              <a:t>pathName</a:t>
            </a:r>
            <a:r>
              <a:rPr lang="en-US" b="0" dirty="0">
                <a:solidFill>
                  <a:srgbClr val="333333"/>
                </a:solidFill>
                <a:effectLst/>
                <a:latin typeface="Consolas" panose="020B0609020204030204" pitchFamily="49" charset="0"/>
              </a:rPr>
              <a:t>’, formatter: ‘.</a:t>
            </a:r>
            <a:r>
              <a:rPr lang="en-US" b="0" dirty="0">
                <a:solidFill>
                  <a:srgbClr val="001080"/>
                </a:solidFill>
                <a:effectLst/>
                <a:latin typeface="Consolas" panose="020B0609020204030204" pitchFamily="49" charset="0"/>
              </a:rPr>
              <a:t>formatterFunctionName</a:t>
            </a:r>
            <a:r>
              <a:rPr lang="en-US" b="0" dirty="0">
                <a:solidFill>
                  <a:srgbClr val="333333"/>
                </a:solidFill>
                <a:effectLst/>
                <a:latin typeface="Consolas" panose="020B0609020204030204" pitchFamily="49" charset="0"/>
              </a:rPr>
              <a:t>’}”</a:t>
            </a:r>
          </a:p>
          <a:p>
            <a:endParaRPr lang="en-US" dirty="0">
              <a:solidFill>
                <a:srgbClr val="333333"/>
              </a:solidFill>
              <a:latin typeface="Consolas" panose="020B0609020204030204" pitchFamily="49" charset="0"/>
            </a:endParaRPr>
          </a:p>
          <a:p>
            <a:r>
              <a:rPr lang="en-US" dirty="0"/>
              <a:t>Working of the formatter:</a:t>
            </a:r>
            <a:endParaRPr lang="en-US" b="0" dirty="0">
              <a:solidFill>
                <a:srgbClr val="333333"/>
              </a:solidFill>
              <a:effectLst/>
              <a:latin typeface="Consolas" panose="020B0609020204030204" pitchFamily="49" charset="0"/>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3" name="TextBox 2">
            <a:extLst>
              <a:ext uri="{FF2B5EF4-FFF2-40B4-BE49-F238E27FC236}">
                <a16:creationId xmlns:a16="http://schemas.microsoft.com/office/drawing/2014/main" id="{E759ACF0-FAD2-A0F3-26FF-CB79F7C868D5}"/>
              </a:ext>
            </a:extLst>
          </p:cNvPr>
          <p:cNvSpPr txBox="1"/>
          <p:nvPr/>
        </p:nvSpPr>
        <p:spPr>
          <a:xfrm>
            <a:off x="1146313" y="5158409"/>
            <a:ext cx="9899374" cy="369332"/>
          </a:xfrm>
          <a:prstGeom prst="rect">
            <a:avLst/>
          </a:prstGeom>
          <a:noFill/>
        </p:spPr>
        <p:txBody>
          <a:bodyPr wrap="square" rtlCol="0">
            <a:spAutoFit/>
          </a:bodyPr>
          <a:lstStyle/>
          <a:p>
            <a:r>
              <a:rPr lang="en-US" b="0" dirty="0">
                <a:solidFill>
                  <a:srgbClr val="001080"/>
                </a:solidFill>
                <a:effectLst/>
                <a:latin typeface="Consolas" panose="020B0609020204030204" pitchFamily="49" charset="0"/>
              </a:rPr>
              <a:t>propertyName</a:t>
            </a:r>
            <a:r>
              <a:rPr lang="en-US" b="0" dirty="0">
                <a:solidFill>
                  <a:srgbClr val="000000"/>
                </a:solidFill>
                <a:effectLst/>
                <a:latin typeface="Consolas" panose="020B0609020204030204" pitchFamily="49" charset="0"/>
              </a:rPr>
              <a:t>=</a:t>
            </a:r>
            <a:r>
              <a:rPr lang="en-US" b="0" dirty="0">
                <a:solidFill>
                  <a:srgbClr val="333333"/>
                </a:solidFill>
                <a:effectLst/>
                <a:latin typeface="Consolas" panose="020B0609020204030204" pitchFamily="49" charset="0"/>
              </a:rPr>
              <a:t>“{path: ‘</a:t>
            </a:r>
            <a:r>
              <a:rPr lang="en-US" b="0" dirty="0">
                <a:solidFill>
                  <a:srgbClr val="001080"/>
                </a:solidFill>
                <a:effectLst/>
                <a:latin typeface="Consolas" panose="020B0609020204030204" pitchFamily="49" charset="0"/>
              </a:rPr>
              <a:t>pathName</a:t>
            </a:r>
            <a:r>
              <a:rPr lang="en-US" b="0" dirty="0">
                <a:solidFill>
                  <a:srgbClr val="333333"/>
                </a:solidFill>
                <a:effectLst/>
                <a:latin typeface="Consolas" panose="020B0609020204030204" pitchFamily="49" charset="0"/>
              </a:rPr>
              <a:t>’, formatter: ‘.</a:t>
            </a:r>
            <a:r>
              <a:rPr lang="en-US" b="0" dirty="0">
                <a:solidFill>
                  <a:srgbClr val="001080"/>
                </a:solidFill>
                <a:effectLst/>
                <a:latin typeface="Consolas" panose="020B0609020204030204" pitchFamily="49" charset="0"/>
              </a:rPr>
              <a:t>formatterFunctionName</a:t>
            </a:r>
            <a:r>
              <a:rPr lang="en-US" b="0" dirty="0">
                <a:solidFill>
                  <a:srgbClr val="333333"/>
                </a:solidFill>
                <a:effectLst/>
                <a:latin typeface="Consolas" panose="020B0609020204030204" pitchFamily="49" charset="0"/>
              </a:rPr>
              <a:t>’}”</a:t>
            </a:r>
            <a:endParaRPr lang="en-US" dirty="0"/>
          </a:p>
        </p:txBody>
      </p:sp>
      <p:sp>
        <p:nvSpPr>
          <p:cNvPr id="15" name="Arrow: Curved Up 14">
            <a:extLst>
              <a:ext uri="{FF2B5EF4-FFF2-40B4-BE49-F238E27FC236}">
                <a16:creationId xmlns:a16="http://schemas.microsoft.com/office/drawing/2014/main" id="{15448D7B-F858-ACAD-C65A-A447F5BCDAC1}"/>
              </a:ext>
            </a:extLst>
          </p:cNvPr>
          <p:cNvSpPr/>
          <p:nvPr/>
        </p:nvSpPr>
        <p:spPr>
          <a:xfrm rot="10800000" flipH="1">
            <a:off x="4651513" y="4512364"/>
            <a:ext cx="3366858" cy="728234"/>
          </a:xfrm>
          <a:prstGeom prst="curvedUpArrow">
            <a:avLst>
              <a:gd name="adj1" fmla="val 0"/>
              <a:gd name="adj2" fmla="val 11987"/>
              <a:gd name="adj3" fmla="val 1053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TextBox 15">
            <a:extLst>
              <a:ext uri="{FF2B5EF4-FFF2-40B4-BE49-F238E27FC236}">
                <a16:creationId xmlns:a16="http://schemas.microsoft.com/office/drawing/2014/main" id="{CE60CB01-4F7E-36B4-FFF1-28D4BFF495BA}"/>
              </a:ext>
            </a:extLst>
          </p:cNvPr>
          <p:cNvSpPr txBox="1"/>
          <p:nvPr/>
        </p:nvSpPr>
        <p:spPr>
          <a:xfrm>
            <a:off x="7575088" y="4104877"/>
            <a:ext cx="4182904" cy="646331"/>
          </a:xfrm>
          <a:prstGeom prst="rect">
            <a:avLst/>
          </a:prstGeom>
          <a:noFill/>
        </p:spPr>
        <p:txBody>
          <a:bodyPr wrap="square" rtlCol="0">
            <a:spAutoFit/>
          </a:bodyPr>
          <a:lstStyle/>
          <a:p>
            <a:r>
              <a:rPr lang="en-US" dirty="0"/>
              <a:t>Value at the path will be passed as a Input parameter in the formatter function</a:t>
            </a:r>
          </a:p>
        </p:txBody>
      </p:sp>
      <p:sp>
        <p:nvSpPr>
          <p:cNvPr id="17" name="Arrow: Curved Up 16">
            <a:extLst>
              <a:ext uri="{FF2B5EF4-FFF2-40B4-BE49-F238E27FC236}">
                <a16:creationId xmlns:a16="http://schemas.microsoft.com/office/drawing/2014/main" id="{0651FE2D-E286-76EB-C066-9E6FDF83CBCD}"/>
              </a:ext>
            </a:extLst>
          </p:cNvPr>
          <p:cNvSpPr/>
          <p:nvPr/>
        </p:nvSpPr>
        <p:spPr>
          <a:xfrm flipH="1">
            <a:off x="2067339" y="5557553"/>
            <a:ext cx="6301409" cy="728234"/>
          </a:xfrm>
          <a:prstGeom prst="curvedUpArrow">
            <a:avLst>
              <a:gd name="adj1" fmla="val 0"/>
              <a:gd name="adj2" fmla="val 11987"/>
              <a:gd name="adj3" fmla="val 1053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TextBox 17">
            <a:extLst>
              <a:ext uri="{FF2B5EF4-FFF2-40B4-BE49-F238E27FC236}">
                <a16:creationId xmlns:a16="http://schemas.microsoft.com/office/drawing/2014/main" id="{39C0D677-6986-7581-576B-7F70E77C1C90}"/>
              </a:ext>
            </a:extLst>
          </p:cNvPr>
          <p:cNvSpPr txBox="1"/>
          <p:nvPr/>
        </p:nvSpPr>
        <p:spPr>
          <a:xfrm>
            <a:off x="2626432" y="6343736"/>
            <a:ext cx="6939136" cy="369332"/>
          </a:xfrm>
          <a:prstGeom prst="rect">
            <a:avLst/>
          </a:prstGeom>
          <a:noFill/>
        </p:spPr>
        <p:txBody>
          <a:bodyPr wrap="square" rtlCol="0">
            <a:spAutoFit/>
          </a:bodyPr>
          <a:lstStyle/>
          <a:p>
            <a:r>
              <a:rPr lang="en-US" dirty="0"/>
              <a:t>Output value from formatter function will be passed to the property</a:t>
            </a:r>
          </a:p>
        </p:txBody>
      </p:sp>
    </p:spTree>
    <p:extLst>
      <p:ext uri="{BB962C8B-B14F-4D97-AF65-F5344CB8AC3E}">
        <p14:creationId xmlns:p14="http://schemas.microsoft.com/office/powerpoint/2010/main" val="356123116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Formatter</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031325"/>
          </a:xfrm>
          <a:prstGeom prst="rect">
            <a:avLst/>
          </a:prstGeom>
          <a:noFill/>
        </p:spPr>
        <p:txBody>
          <a:bodyPr wrap="square" rtlCol="0">
            <a:spAutoFit/>
          </a:bodyPr>
          <a:lstStyle/>
          <a:p>
            <a:pPr marL="285750" indent="-285750">
              <a:buFont typeface="Calibri" panose="020F0502020204030204" pitchFamily="34" charset="0"/>
              <a:buChar char="⁻"/>
            </a:pPr>
            <a:r>
              <a:rPr lang="en-US" dirty="0"/>
              <a:t>Now Create a formatter to format the employee name in table to uppercase.</a:t>
            </a:r>
          </a:p>
          <a:p>
            <a:pPr marL="285750" indent="-285750">
              <a:buFont typeface="Calibri" panose="020F0502020204030204" pitchFamily="34" charset="0"/>
              <a:buChar char="⁻"/>
            </a:pPr>
            <a:endParaRPr lang="en-US" dirty="0"/>
          </a:p>
          <a:p>
            <a:endParaRPr lang="en-US" dirty="0"/>
          </a:p>
          <a:p>
            <a:endParaRPr lang="en-US" dirty="0"/>
          </a:p>
          <a:p>
            <a:r>
              <a:rPr lang="en-US" dirty="0"/>
              <a:t>Code links:- </a:t>
            </a:r>
          </a:p>
          <a:p>
            <a:pPr marL="285750" indent="-285750">
              <a:buFontTx/>
              <a:buChar char="-"/>
            </a:pPr>
            <a:r>
              <a:rPr lang="en-US" dirty="0">
                <a:hlinkClick r:id="rId3"/>
              </a:rPr>
              <a:t>MyXML.view.xml</a:t>
            </a:r>
            <a:endParaRPr lang="en-US" dirty="0"/>
          </a:p>
          <a:p>
            <a:pPr marL="285750" indent="-285750">
              <a:buFontTx/>
              <a:buChar char="-"/>
            </a:pPr>
            <a:r>
              <a:rPr lang="en-US" dirty="0">
                <a:hlinkClick r:id="rId4"/>
              </a:rPr>
              <a:t>Main.controller.js</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0341477E-62D5-4FD9-B317-903A5C805D74}"/>
              </a:ext>
            </a:extLst>
          </p:cNvPr>
          <p:cNvPicPr>
            <a:picLocks noChangeAspect="1"/>
          </p:cNvPicPr>
          <p:nvPr/>
        </p:nvPicPr>
        <p:blipFill>
          <a:blip r:embed="rId5"/>
          <a:stretch>
            <a:fillRect/>
          </a:stretch>
        </p:blipFill>
        <p:spPr>
          <a:xfrm>
            <a:off x="5560581" y="1999408"/>
            <a:ext cx="6049238" cy="362954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98869284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How to modularize formatter</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5355312"/>
          </a:xfrm>
          <a:prstGeom prst="rect">
            <a:avLst/>
          </a:prstGeom>
          <a:noFill/>
        </p:spPr>
        <p:txBody>
          <a:bodyPr wrap="square" rtlCol="0">
            <a:spAutoFit/>
          </a:bodyPr>
          <a:lstStyle/>
          <a:p>
            <a:pPr marL="285750" indent="-285750">
              <a:buFont typeface="Arial" panose="020B0604020202020204" pitchFamily="34" charset="0"/>
              <a:buChar char="•"/>
            </a:pPr>
            <a:r>
              <a:rPr lang="en-US" dirty="0"/>
              <a:t>To modularize a formatter first create a </a:t>
            </a:r>
            <a:r>
              <a:rPr lang="en-US" b="1" dirty="0"/>
              <a:t>utils or util </a:t>
            </a:r>
            <a:r>
              <a:rPr lang="en-US" dirty="0"/>
              <a:t>folder inside the webapp folder.</a:t>
            </a:r>
          </a:p>
          <a:p>
            <a:pPr marL="285750" indent="-285750">
              <a:buFont typeface="Arial" panose="020B0604020202020204" pitchFamily="34" charset="0"/>
              <a:buChar char="•"/>
            </a:pPr>
            <a:r>
              <a:rPr lang="en-US" dirty="0"/>
              <a:t>Now create a file lifesaver.js (you can give any name) inside the util folder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Inside the file (lifeSaver.js) create the function(convertUC)  for formatting.</a:t>
            </a:r>
          </a:p>
          <a:p>
            <a:pPr marL="285750" indent="-285750">
              <a:buFont typeface="Arial" panose="020B0604020202020204" pitchFamily="34" charset="0"/>
              <a:buChar char="•"/>
            </a:pPr>
            <a:r>
              <a:rPr lang="en-US" dirty="0"/>
              <a:t>After creating this function , inside the controller include it as a dependency and create a global variable at controller level which is accessible in the current view.</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endParaRPr lang="en-US" dirty="0"/>
          </a:p>
          <a:p>
            <a:pPr marL="285750" indent="-285750">
              <a:buFont typeface="Arial" panose="020B0604020202020204" pitchFamily="34" charset="0"/>
              <a:buChar char="•"/>
            </a:pPr>
            <a:r>
              <a:rPr lang="en-US" dirty="0"/>
              <a:t>Now  bind the formatter inside the view by using the second property binding syntax.</a:t>
            </a:r>
          </a:p>
          <a:p>
            <a:r>
              <a:rPr lang="en-US" dirty="0"/>
              <a:t>    {</a:t>
            </a:r>
            <a:r>
              <a:rPr lang="en-US" dirty="0">
                <a:highlight>
                  <a:srgbClr val="FFFF00"/>
                </a:highlight>
              </a:rPr>
              <a:t>path: ‘ ’ , formatter : ‘</a:t>
            </a:r>
            <a:r>
              <a:rPr lang="en-US" b="1" dirty="0">
                <a:highlight>
                  <a:srgbClr val="FFFF00"/>
                </a:highlight>
              </a:rPr>
              <a:t>.formatter.formatterFunction</a:t>
            </a:r>
            <a:r>
              <a:rPr lang="en-US" b="1" dirty="0"/>
              <a:t>’</a:t>
            </a:r>
            <a:r>
              <a:rPr lang="en-US" dirty="0"/>
              <a: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13" name="Picture 12">
            <a:extLst>
              <a:ext uri="{FF2B5EF4-FFF2-40B4-BE49-F238E27FC236}">
                <a16:creationId xmlns:a16="http://schemas.microsoft.com/office/drawing/2014/main" id="{9A174379-7F60-4392-BF1F-AC88684D5739}"/>
              </a:ext>
            </a:extLst>
          </p:cNvPr>
          <p:cNvPicPr>
            <a:picLocks noChangeAspect="1"/>
          </p:cNvPicPr>
          <p:nvPr/>
        </p:nvPicPr>
        <p:blipFill>
          <a:blip r:embed="rId3"/>
          <a:stretch>
            <a:fillRect/>
          </a:stretch>
        </p:blipFill>
        <p:spPr>
          <a:xfrm>
            <a:off x="3105150" y="1414460"/>
            <a:ext cx="2171700" cy="1304925"/>
          </a:xfrm>
          <a:prstGeom prst="rect">
            <a:avLst/>
          </a:prstGeom>
        </p:spPr>
      </p:pic>
      <p:cxnSp>
        <p:nvCxnSpPr>
          <p:cNvPr id="15" name="Straight Arrow Connector 14">
            <a:extLst>
              <a:ext uri="{FF2B5EF4-FFF2-40B4-BE49-F238E27FC236}">
                <a16:creationId xmlns:a16="http://schemas.microsoft.com/office/drawing/2014/main" id="{2BAB0FF5-1D32-4964-964B-B22707FE2D70}"/>
              </a:ext>
            </a:extLst>
          </p:cNvPr>
          <p:cNvCxnSpPr/>
          <p:nvPr/>
        </p:nvCxnSpPr>
        <p:spPr>
          <a:xfrm flipH="1">
            <a:off x="4324350" y="1699232"/>
            <a:ext cx="1409700" cy="7070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4EA069FB-10DA-4D15-8722-ED0AADE08A72}"/>
              </a:ext>
            </a:extLst>
          </p:cNvPr>
          <p:cNvSpPr txBox="1"/>
          <p:nvPr/>
        </p:nvSpPr>
        <p:spPr>
          <a:xfrm>
            <a:off x="5433263" y="1545342"/>
            <a:ext cx="1609725" cy="307777"/>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sz="1400" dirty="0"/>
              <a:t>Formatter</a:t>
            </a:r>
          </a:p>
        </p:txBody>
      </p:sp>
      <p:pic>
        <p:nvPicPr>
          <p:cNvPr id="18" name="Picture 17">
            <a:extLst>
              <a:ext uri="{FF2B5EF4-FFF2-40B4-BE49-F238E27FC236}">
                <a16:creationId xmlns:a16="http://schemas.microsoft.com/office/drawing/2014/main" id="{10A5D5D5-5875-43AA-94E1-CF2C811B8DFE}"/>
              </a:ext>
            </a:extLst>
          </p:cNvPr>
          <p:cNvPicPr>
            <a:picLocks noChangeAspect="1"/>
          </p:cNvPicPr>
          <p:nvPr/>
        </p:nvPicPr>
        <p:blipFill>
          <a:blip r:embed="rId4"/>
          <a:stretch>
            <a:fillRect/>
          </a:stretch>
        </p:blipFill>
        <p:spPr>
          <a:xfrm>
            <a:off x="3228975" y="3639526"/>
            <a:ext cx="3814013" cy="1903348"/>
          </a:xfrm>
          <a:prstGeom prst="rect">
            <a:avLst/>
          </a:prstGeom>
        </p:spPr>
      </p:pic>
      <p:sp>
        <p:nvSpPr>
          <p:cNvPr id="37" name="TextBox 36">
            <a:extLst>
              <a:ext uri="{FF2B5EF4-FFF2-40B4-BE49-F238E27FC236}">
                <a16:creationId xmlns:a16="http://schemas.microsoft.com/office/drawing/2014/main" id="{05F683DE-1A2B-4A63-BBF8-9314F99795B9}"/>
              </a:ext>
            </a:extLst>
          </p:cNvPr>
          <p:cNvSpPr txBox="1"/>
          <p:nvPr/>
        </p:nvSpPr>
        <p:spPr>
          <a:xfrm>
            <a:off x="680291" y="6189848"/>
            <a:ext cx="2343144" cy="523220"/>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1400" dirty="0"/>
              <a:t>The first dot represent that the it is in the controller</a:t>
            </a:r>
          </a:p>
        </p:txBody>
      </p:sp>
      <p:cxnSp>
        <p:nvCxnSpPr>
          <p:cNvPr id="40" name="Straight Arrow Connector 39">
            <a:extLst>
              <a:ext uri="{FF2B5EF4-FFF2-40B4-BE49-F238E27FC236}">
                <a16:creationId xmlns:a16="http://schemas.microsoft.com/office/drawing/2014/main" id="{767161F4-7071-40EB-9AD5-9DE5443E0533}"/>
              </a:ext>
            </a:extLst>
          </p:cNvPr>
          <p:cNvCxnSpPr>
            <a:cxnSpLocks/>
          </p:cNvCxnSpPr>
          <p:nvPr/>
        </p:nvCxnSpPr>
        <p:spPr>
          <a:xfrm flipV="1">
            <a:off x="2743200" y="6000750"/>
            <a:ext cx="0" cy="2297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43" name="Picture 42">
            <a:extLst>
              <a:ext uri="{FF2B5EF4-FFF2-40B4-BE49-F238E27FC236}">
                <a16:creationId xmlns:a16="http://schemas.microsoft.com/office/drawing/2014/main" id="{B5096B5A-CBDC-4231-9383-08A5EF0C4627}"/>
              </a:ext>
            </a:extLst>
          </p:cNvPr>
          <p:cNvPicPr>
            <a:picLocks noChangeAspect="1"/>
          </p:cNvPicPr>
          <p:nvPr/>
        </p:nvPicPr>
        <p:blipFill>
          <a:blip r:embed="rId5"/>
          <a:stretch>
            <a:fillRect/>
          </a:stretch>
        </p:blipFill>
        <p:spPr>
          <a:xfrm>
            <a:off x="3522094" y="6188671"/>
            <a:ext cx="4640982" cy="274344"/>
          </a:xfrm>
          <a:prstGeom prst="rect">
            <a:avLst/>
          </a:prstGeom>
        </p:spPr>
      </p:pic>
    </p:spTree>
    <p:extLst>
      <p:ext uri="{BB962C8B-B14F-4D97-AF65-F5344CB8AC3E}">
        <p14:creationId xmlns:p14="http://schemas.microsoft.com/office/powerpoint/2010/main" val="388648992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18914"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Modularize Formatter</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585323"/>
          </a:xfrm>
          <a:prstGeom prst="rect">
            <a:avLst/>
          </a:prstGeom>
          <a:noFill/>
        </p:spPr>
        <p:txBody>
          <a:bodyPr wrap="square" rtlCol="0">
            <a:spAutoFit/>
          </a:bodyPr>
          <a:lstStyle/>
          <a:p>
            <a:pPr marL="285750" indent="-285750">
              <a:buFontTx/>
              <a:buChar char="-"/>
            </a:pPr>
            <a:r>
              <a:rPr lang="en-US" dirty="0"/>
              <a:t>Now we will modularize our formatter code by creating a new reusable JavaScript file for the formatter.</a:t>
            </a:r>
          </a:p>
          <a:p>
            <a:pPr marL="285750" indent="-285750">
              <a:buFontTx/>
              <a:buChar char="-"/>
            </a:pPr>
            <a:r>
              <a:rPr lang="en-US" dirty="0"/>
              <a:t>There will be no change on our current output.</a:t>
            </a:r>
          </a:p>
          <a:p>
            <a:endParaRPr lang="en-US" dirty="0"/>
          </a:p>
          <a:p>
            <a:endParaRPr lang="en-US" dirty="0"/>
          </a:p>
          <a:p>
            <a:r>
              <a:rPr lang="en-US" dirty="0"/>
              <a:t>Code links:- </a:t>
            </a:r>
          </a:p>
          <a:p>
            <a:pPr marL="285750" indent="-285750">
              <a:buFontTx/>
              <a:buChar char="-"/>
            </a:pPr>
            <a:r>
              <a:rPr lang="en-US" dirty="0">
                <a:hlinkClick r:id="rId3"/>
              </a:rPr>
              <a:t>MyXML.view.xml</a:t>
            </a:r>
            <a:endParaRPr lang="en-US" dirty="0"/>
          </a:p>
          <a:p>
            <a:pPr marL="285750" indent="-285750">
              <a:buFontTx/>
              <a:buChar char="-"/>
            </a:pPr>
            <a:r>
              <a:rPr lang="en-US" dirty="0">
                <a:hlinkClick r:id="rId4"/>
              </a:rPr>
              <a:t>Main.controller.js</a:t>
            </a:r>
            <a:endParaRPr lang="en-US" dirty="0"/>
          </a:p>
          <a:p>
            <a:pPr marL="285750" indent="-285750">
              <a:buFontTx/>
              <a:buChar char="-"/>
            </a:pPr>
            <a:r>
              <a:rPr lang="en-US" dirty="0">
                <a:hlinkClick r:id="rId5"/>
              </a:rPr>
              <a:t>BaseController.js</a:t>
            </a:r>
            <a:endParaRPr lang="en-US" dirty="0"/>
          </a:p>
          <a:p>
            <a:pPr marL="285750" indent="-285750">
              <a:buFontTx/>
              <a:buChar char="-"/>
            </a:pPr>
            <a:r>
              <a:rPr lang="en-US" dirty="0">
                <a:hlinkClick r:id="rId6"/>
              </a:rPr>
              <a:t>lifesaver.js</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5" name="Picture 4">
            <a:extLst>
              <a:ext uri="{FF2B5EF4-FFF2-40B4-BE49-F238E27FC236}">
                <a16:creationId xmlns:a16="http://schemas.microsoft.com/office/drawing/2014/main" id="{AB41181B-B21D-2A4C-DF85-946B749C8141}"/>
              </a:ext>
            </a:extLst>
          </p:cNvPr>
          <p:cNvPicPr>
            <a:picLocks noChangeAspect="1"/>
          </p:cNvPicPr>
          <p:nvPr/>
        </p:nvPicPr>
        <p:blipFill>
          <a:blip r:embed="rId7"/>
          <a:stretch>
            <a:fillRect/>
          </a:stretch>
        </p:blipFill>
        <p:spPr>
          <a:xfrm>
            <a:off x="4431672" y="2071751"/>
            <a:ext cx="6991735" cy="305808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18520677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How to apply formatter for multiple path</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477328"/>
          </a:xfrm>
          <a:prstGeom prst="rect">
            <a:avLst/>
          </a:prstGeom>
          <a:noFill/>
        </p:spPr>
        <p:txBody>
          <a:bodyPr wrap="square" rtlCol="0">
            <a:spAutoFit/>
          </a:bodyPr>
          <a:lstStyle/>
          <a:p>
            <a:pPr marL="285750" indent="-285750">
              <a:buFont typeface="Arial" panose="020B0604020202020204" pitchFamily="34" charset="0"/>
              <a:buChar char="•"/>
            </a:pPr>
            <a:r>
              <a:rPr lang="en-US" dirty="0"/>
              <a:t>When we there are two fields bind in one </a:t>
            </a:r>
          </a:p>
          <a:p>
            <a:r>
              <a:rPr lang="en-US" dirty="0"/>
              <a:t>     for </a:t>
            </a:r>
            <a:r>
              <a:rPr lang="en-US" dirty="0" err="1"/>
              <a:t>e.g</a:t>
            </a:r>
            <a:r>
              <a:rPr lang="en-US" dirty="0"/>
              <a:t>: </a:t>
            </a:r>
          </a:p>
          <a:p>
            <a:endParaRPr lang="en-US" dirty="0"/>
          </a:p>
          <a:p>
            <a:pPr marL="285750" indent="-285750">
              <a:buFont typeface="Arial" panose="020B0604020202020204" pitchFamily="34" charset="0"/>
              <a:buChar char="•"/>
            </a:pPr>
            <a:r>
              <a:rPr lang="en-US" dirty="0"/>
              <a:t>Here we have to bind in a little different format and the format will be </a:t>
            </a:r>
          </a:p>
          <a:p>
            <a:r>
              <a:rPr lang="en-US" dirty="0"/>
              <a:t>     </a:t>
            </a:r>
            <a:r>
              <a:rPr lang="en-US" dirty="0">
                <a:highlight>
                  <a:srgbClr val="00FFFF"/>
                </a:highlight>
              </a:rPr>
              <a:t>“{  parts : [{path : ‘</a:t>
            </a:r>
            <a:r>
              <a:rPr lang="en-US" b="1" dirty="0">
                <a:highlight>
                  <a:srgbClr val="00FFFF"/>
                </a:highlight>
              </a:rPr>
              <a:t>salary’</a:t>
            </a:r>
            <a:r>
              <a:rPr lang="en-US" dirty="0">
                <a:highlight>
                  <a:srgbClr val="00FFFF"/>
                </a:highlight>
              </a:rPr>
              <a:t>},{path : ‘</a:t>
            </a:r>
            <a:r>
              <a:rPr lang="en-US" b="1" dirty="0">
                <a:highlight>
                  <a:srgbClr val="00FFFF"/>
                </a:highlight>
              </a:rPr>
              <a:t>currency’</a:t>
            </a:r>
            <a:r>
              <a:rPr lang="en-US" dirty="0">
                <a:highlight>
                  <a:srgbClr val="00FFFF"/>
                </a:highlight>
              </a:rPr>
              <a:t>}] , formatter : </a:t>
            </a:r>
            <a:r>
              <a:rPr lang="en-US" b="1" dirty="0">
                <a:highlight>
                  <a:srgbClr val="00FFFF"/>
                </a:highlight>
              </a:rPr>
              <a:t>'</a:t>
            </a:r>
            <a:r>
              <a:rPr lang="en-US" b="1" dirty="0" err="1">
                <a:highlight>
                  <a:srgbClr val="00FFFF"/>
                </a:highlight>
              </a:rPr>
              <a:t>formatter.formatterfunction</a:t>
            </a:r>
            <a:r>
              <a:rPr lang="en-US" b="1" dirty="0">
                <a:highlight>
                  <a:srgbClr val="00FFFF"/>
                </a:highlight>
              </a:rPr>
              <a:t>’</a:t>
            </a:r>
            <a:r>
              <a:rPr lang="en-US" dirty="0">
                <a:highlight>
                  <a:srgbClr val="00FFFF"/>
                </a:highlight>
              </a:rPr>
              <a:t> }” </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40288E42-25DD-4866-8CC6-B854AB883210}"/>
              </a:ext>
            </a:extLst>
          </p:cNvPr>
          <p:cNvPicPr>
            <a:picLocks noChangeAspect="1"/>
          </p:cNvPicPr>
          <p:nvPr/>
        </p:nvPicPr>
        <p:blipFill>
          <a:blip r:embed="rId3"/>
          <a:stretch>
            <a:fillRect/>
          </a:stretch>
        </p:blipFill>
        <p:spPr>
          <a:xfrm>
            <a:off x="1354347" y="1204887"/>
            <a:ext cx="2491956" cy="213378"/>
          </a:xfrm>
          <a:prstGeom prst="rect">
            <a:avLst/>
          </a:prstGeom>
        </p:spPr>
      </p:pic>
      <p:pic>
        <p:nvPicPr>
          <p:cNvPr id="5" name="Picture 4">
            <a:extLst>
              <a:ext uri="{FF2B5EF4-FFF2-40B4-BE49-F238E27FC236}">
                <a16:creationId xmlns:a16="http://schemas.microsoft.com/office/drawing/2014/main" id="{1C3F8928-43C4-6043-6FB9-09AACA130C66}"/>
              </a:ext>
            </a:extLst>
          </p:cNvPr>
          <p:cNvPicPr>
            <a:picLocks noChangeAspect="1"/>
          </p:cNvPicPr>
          <p:nvPr/>
        </p:nvPicPr>
        <p:blipFill>
          <a:blip r:embed="rId4"/>
          <a:stretch>
            <a:fillRect/>
          </a:stretch>
        </p:blipFill>
        <p:spPr>
          <a:xfrm>
            <a:off x="3249683" y="2867653"/>
            <a:ext cx="5692633" cy="2712955"/>
          </a:xfrm>
          <a:prstGeom prst="rect">
            <a:avLst/>
          </a:prstGeom>
        </p:spPr>
      </p:pic>
    </p:spTree>
    <p:extLst>
      <p:ext uri="{BB962C8B-B14F-4D97-AF65-F5344CB8AC3E}">
        <p14:creationId xmlns:p14="http://schemas.microsoft.com/office/powerpoint/2010/main" val="38379449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Different Methods to Bind Property in View</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4801314"/>
          </a:xfrm>
          <a:prstGeom prst="rect">
            <a:avLst/>
          </a:prstGeom>
          <a:noFill/>
        </p:spPr>
        <p:txBody>
          <a:bodyPr wrap="square" rtlCol="0">
            <a:spAutoFit/>
          </a:bodyPr>
          <a:lstStyle/>
          <a:p>
            <a:pPr marL="285750" indent="-285750">
              <a:buFont typeface="Arial" panose="020B0604020202020204" pitchFamily="34" charset="0"/>
              <a:buChar char="•"/>
            </a:pPr>
            <a:r>
              <a:rPr lang="en-US" dirty="0"/>
              <a:t>Binding using the path of the data </a:t>
            </a:r>
          </a:p>
          <a:p>
            <a:r>
              <a:rPr lang="en-US" dirty="0">
                <a:solidFill>
                  <a:schemeClr val="accent2">
                    <a:lumMod val="50000"/>
                  </a:schemeClr>
                </a:solidFill>
              </a:rPr>
              <a:t>              {/empStr/empId}</a:t>
            </a:r>
          </a:p>
          <a:p>
            <a:endParaRPr lang="en-US" dirty="0">
              <a:solidFill>
                <a:schemeClr val="accent2">
                  <a:lumMod val="50000"/>
                </a:schemeClr>
              </a:solidFill>
            </a:endParaRPr>
          </a:p>
          <a:p>
            <a:pPr marL="285750" indent="-285750">
              <a:buFont typeface="Arial" panose="020B0604020202020204" pitchFamily="34" charset="0"/>
              <a:buChar char="•"/>
            </a:pPr>
            <a:r>
              <a:rPr lang="en-US" dirty="0"/>
              <a:t>Binding as </a:t>
            </a:r>
            <a:r>
              <a:rPr lang="en-US" b="1" dirty="0"/>
              <a:t>property specific </a:t>
            </a:r>
            <a:r>
              <a:rPr lang="en-US" dirty="0"/>
              <a:t>method: </a:t>
            </a:r>
          </a:p>
          <a:p>
            <a:r>
              <a:rPr lang="en-US" dirty="0"/>
              <a:t>            </a:t>
            </a:r>
            <a:r>
              <a:rPr lang="en-US" dirty="0">
                <a:solidFill>
                  <a:schemeClr val="accent2">
                    <a:lumMod val="50000"/>
                  </a:schemeClr>
                </a:solidFill>
              </a:rPr>
              <a:t>this.getView().byId(‘controlId’).bindValue(‘/empStr/empSalary’)</a:t>
            </a:r>
          </a:p>
          <a:p>
            <a:endParaRPr lang="en-US" dirty="0">
              <a:solidFill>
                <a:schemeClr val="accent2">
                  <a:lumMod val="50000"/>
                </a:schemeClr>
              </a:solidFill>
            </a:endParaRPr>
          </a:p>
          <a:p>
            <a:pPr marL="285750" indent="-285750">
              <a:buFont typeface="Arial" panose="020B0604020202020204" pitchFamily="34" charset="0"/>
              <a:buChar char="•"/>
            </a:pPr>
            <a:r>
              <a:rPr lang="en-US" dirty="0"/>
              <a:t>Binding as</a:t>
            </a:r>
            <a:r>
              <a:rPr lang="en-US" b="1" dirty="0"/>
              <a:t> property generic </a:t>
            </a:r>
            <a:r>
              <a:rPr lang="en-US" dirty="0"/>
              <a:t>method:</a:t>
            </a:r>
          </a:p>
          <a:p>
            <a:r>
              <a:rPr lang="en-US" dirty="0"/>
              <a:t>            </a:t>
            </a:r>
            <a:r>
              <a:rPr lang="en-US" dirty="0">
                <a:solidFill>
                  <a:schemeClr val="accent2">
                    <a:lumMod val="50000"/>
                  </a:schemeClr>
                </a:solidFill>
              </a:rPr>
              <a:t>this.getView().byId(‘controlId’).bindProperty(‘</a:t>
            </a:r>
            <a:r>
              <a:rPr lang="en-US" dirty="0">
                <a:solidFill>
                  <a:schemeClr val="accent2">
                    <a:lumMod val="50000"/>
                  </a:schemeClr>
                </a:solidFill>
                <a:highlight>
                  <a:srgbClr val="FFFF00"/>
                </a:highlight>
              </a:rPr>
              <a:t>value</a:t>
            </a:r>
            <a:r>
              <a:rPr lang="en-US" dirty="0">
                <a:solidFill>
                  <a:schemeClr val="accent2">
                    <a:lumMod val="50000"/>
                  </a:schemeClr>
                </a:solidFill>
              </a:rPr>
              <a:t>’ , ‘/empStr/empSalary’ )</a:t>
            </a:r>
          </a:p>
          <a:p>
            <a:endParaRPr lang="en-US" dirty="0">
              <a:solidFill>
                <a:schemeClr val="accent2">
                  <a:lumMod val="50000"/>
                </a:schemeClr>
              </a:solidFill>
            </a:endParaRPr>
          </a:p>
          <a:p>
            <a:pPr marL="285750" indent="-285750">
              <a:buFont typeface="Arial" panose="020B0604020202020204" pitchFamily="34" charset="0"/>
              <a:buChar char="•"/>
            </a:pPr>
            <a:r>
              <a:rPr lang="en-US" dirty="0"/>
              <a:t>Binding using the </a:t>
            </a:r>
            <a:r>
              <a:rPr lang="en-US" b="1" dirty="0"/>
              <a:t>path expression ,  this is also know as complex binding syntax</a:t>
            </a:r>
          </a:p>
          <a:p>
            <a:r>
              <a:rPr lang="en-US" dirty="0">
                <a:solidFill>
                  <a:schemeClr val="accent2">
                    <a:lumMod val="50000"/>
                  </a:schemeClr>
                </a:solidFill>
              </a:rPr>
              <a:t>              {path : ‘/empStr/empId’} </a:t>
            </a:r>
          </a:p>
          <a:p>
            <a:r>
              <a:rPr lang="en-US" dirty="0"/>
              <a:t>      this syntax is helpful when we use formatter .</a:t>
            </a:r>
            <a:endParaRPr lang="en-US" dirty="0">
              <a:solidFill>
                <a:schemeClr val="accent2">
                  <a:lumMod val="50000"/>
                </a:schemeClr>
              </a:solidFill>
            </a:endParaRPr>
          </a:p>
          <a:p>
            <a:r>
              <a:rPr lang="en-US" dirty="0">
                <a:solidFill>
                  <a:schemeClr val="accent2">
                    <a:lumMod val="50000"/>
                  </a:schemeClr>
                </a:solidFill>
              </a:rPr>
              <a:t>      </a:t>
            </a:r>
            <a:r>
              <a:rPr lang="en-US" dirty="0"/>
              <a:t>this syntax will not work by default until we inform it to the SAPUI5, to make this syntax work we have to add a line </a:t>
            </a:r>
          </a:p>
          <a:p>
            <a:r>
              <a:rPr lang="en-US" dirty="0">
                <a:solidFill>
                  <a:schemeClr val="accent2">
                    <a:lumMod val="50000"/>
                  </a:schemeClr>
                </a:solidFill>
              </a:rPr>
              <a:t>      </a:t>
            </a:r>
            <a:r>
              <a:rPr lang="en-US" dirty="0"/>
              <a:t>code inside the bootstrap code of the application.</a:t>
            </a:r>
          </a:p>
          <a:p>
            <a:r>
              <a:rPr lang="en-US" dirty="0">
                <a:solidFill>
                  <a:schemeClr val="accent2">
                    <a:lumMod val="50000"/>
                  </a:schemeClr>
                </a:solidFill>
              </a:rPr>
              <a:t>              data-sap-</a:t>
            </a:r>
            <a:r>
              <a:rPr lang="en-US" dirty="0" err="1">
                <a:solidFill>
                  <a:schemeClr val="accent2">
                    <a:lumMod val="50000"/>
                  </a:schemeClr>
                </a:solidFill>
              </a:rPr>
              <a:t>ui</a:t>
            </a:r>
            <a:r>
              <a:rPr lang="en-US" dirty="0">
                <a:solidFill>
                  <a:schemeClr val="accent2">
                    <a:lumMod val="50000"/>
                  </a:schemeClr>
                </a:solidFill>
              </a:rPr>
              <a:t>-</a:t>
            </a:r>
            <a:r>
              <a:rPr lang="en-US" dirty="0" err="1">
                <a:solidFill>
                  <a:schemeClr val="accent2">
                    <a:lumMod val="50000"/>
                  </a:schemeClr>
                </a:solidFill>
              </a:rPr>
              <a:t>bindingSyntax</a:t>
            </a:r>
            <a:r>
              <a:rPr lang="en-US" dirty="0">
                <a:solidFill>
                  <a:schemeClr val="accent2">
                    <a:lumMod val="50000"/>
                  </a:schemeClr>
                </a:solidFill>
              </a:rPr>
              <a:t>= “complex”</a:t>
            </a:r>
          </a:p>
          <a:p>
            <a:r>
              <a:rPr lang="en-US" dirty="0"/>
              <a:t>      </a:t>
            </a:r>
            <a:endParaRPr lang="en-US" dirty="0">
              <a:solidFill>
                <a:schemeClr val="accent2">
                  <a:lumMod val="50000"/>
                </a:schemeClr>
              </a:solidFill>
            </a:endParaRPr>
          </a:p>
          <a:p>
            <a:pPr marL="285750" indent="-285750">
              <a:buFont typeface="Arial" panose="020B0604020202020204" pitchFamily="34" charset="0"/>
              <a:buChar char="•"/>
            </a:pP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cxnSp>
        <p:nvCxnSpPr>
          <p:cNvPr id="9" name="Connector: Elbow 8">
            <a:extLst>
              <a:ext uri="{FF2B5EF4-FFF2-40B4-BE49-F238E27FC236}">
                <a16:creationId xmlns:a16="http://schemas.microsoft.com/office/drawing/2014/main" id="{766904A4-45D8-4D6F-892D-AFB45C8B2EE2}"/>
              </a:ext>
            </a:extLst>
          </p:cNvPr>
          <p:cNvCxnSpPr>
            <a:cxnSpLocks/>
          </p:cNvCxnSpPr>
          <p:nvPr/>
        </p:nvCxnSpPr>
        <p:spPr>
          <a:xfrm rot="10800000" flipV="1">
            <a:off x="5505452" y="2600324"/>
            <a:ext cx="3200398" cy="104773"/>
          </a:xfrm>
          <a:prstGeom prst="bentConnector3">
            <a:avLst>
              <a:gd name="adj1" fmla="val 100298"/>
            </a:avLst>
          </a:prstGeom>
          <a:ln>
            <a:tailEnd type="triangle"/>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174CB93D-F0EC-4FA2-85EB-509B9A3CE31F}"/>
              </a:ext>
            </a:extLst>
          </p:cNvPr>
          <p:cNvSpPr txBox="1"/>
          <p:nvPr/>
        </p:nvSpPr>
        <p:spPr>
          <a:xfrm>
            <a:off x="7038975" y="2077102"/>
            <a:ext cx="2143125" cy="523220"/>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1400" dirty="0"/>
              <a:t>Name of the property with which we want to bind</a:t>
            </a:r>
          </a:p>
        </p:txBody>
      </p:sp>
    </p:spTree>
    <p:extLst>
      <p:ext uri="{BB962C8B-B14F-4D97-AF65-F5344CB8AC3E}">
        <p14:creationId xmlns:p14="http://schemas.microsoft.com/office/powerpoint/2010/main" val="26824218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18914"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Currency Formatter</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308324"/>
          </a:xfrm>
          <a:prstGeom prst="rect">
            <a:avLst/>
          </a:prstGeom>
          <a:noFill/>
        </p:spPr>
        <p:txBody>
          <a:bodyPr wrap="square" rtlCol="0">
            <a:spAutoFit/>
          </a:bodyPr>
          <a:lstStyle/>
          <a:p>
            <a:pPr marL="285750" indent="-285750">
              <a:buFont typeface="Calibri" panose="020F0502020204030204" pitchFamily="34" charset="0"/>
              <a:buChar char="⁻"/>
            </a:pPr>
            <a:r>
              <a:rPr lang="en-US" dirty="0"/>
              <a:t>Now we will format the currency amount for the employee salary.</a:t>
            </a:r>
          </a:p>
          <a:p>
            <a:pPr marL="285750" indent="-285750">
              <a:buFont typeface="Calibri" panose="020F0502020204030204" pitchFamily="34" charset="0"/>
              <a:buChar char="⁻"/>
            </a:pPr>
            <a:r>
              <a:rPr lang="en-US" dirty="0"/>
              <a:t>We will format the number according to the currency and also display the currency symbol.</a:t>
            </a:r>
          </a:p>
          <a:p>
            <a:pPr marL="285750" indent="-285750">
              <a:buFont typeface="Calibri" panose="020F0502020204030204" pitchFamily="34" charset="0"/>
              <a:buChar char="⁻"/>
            </a:pPr>
            <a:endParaRPr lang="en-US" dirty="0"/>
          </a:p>
          <a:p>
            <a:endParaRPr lang="en-US" dirty="0"/>
          </a:p>
          <a:p>
            <a:endParaRPr lang="en-US" dirty="0"/>
          </a:p>
          <a:p>
            <a:r>
              <a:rPr lang="en-US" dirty="0"/>
              <a:t>Code links:- </a:t>
            </a:r>
          </a:p>
          <a:p>
            <a:pPr marL="285750" indent="-285750">
              <a:buFontTx/>
              <a:buChar char="-"/>
            </a:pPr>
            <a:r>
              <a:rPr lang="en-US" dirty="0">
                <a:hlinkClick r:id="rId3"/>
              </a:rPr>
              <a:t>MyXML.view.xml</a:t>
            </a:r>
            <a:endParaRPr lang="en-US" dirty="0"/>
          </a:p>
          <a:p>
            <a:pPr marL="285750" indent="-285750">
              <a:buFontTx/>
              <a:buChar char="-"/>
            </a:pPr>
            <a:r>
              <a:rPr lang="en-US" dirty="0">
                <a:hlinkClick r:id="rId4"/>
              </a:rPr>
              <a:t>lifesaver.js</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5" name="Picture 4">
            <a:extLst>
              <a:ext uri="{FF2B5EF4-FFF2-40B4-BE49-F238E27FC236}">
                <a16:creationId xmlns:a16="http://schemas.microsoft.com/office/drawing/2014/main" id="{7BB763B2-CC45-3FEA-459E-A5BBE2381D68}"/>
              </a:ext>
            </a:extLst>
          </p:cNvPr>
          <p:cNvPicPr>
            <a:picLocks noChangeAspect="1"/>
          </p:cNvPicPr>
          <p:nvPr/>
        </p:nvPicPr>
        <p:blipFill>
          <a:blip r:embed="rId5"/>
          <a:stretch>
            <a:fillRect/>
          </a:stretch>
        </p:blipFill>
        <p:spPr>
          <a:xfrm>
            <a:off x="4542556" y="2071917"/>
            <a:ext cx="6838122" cy="327459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72916849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8683453"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solidFill>
                  <a:prstClr val="black"/>
                </a:solidFill>
                <a:latin typeface="Cooper Black" panose="0208090404030B020404" pitchFamily="18" charset="0"/>
              </a:rPr>
              <a:t>User Experience v/s User Interface</a:t>
            </a:r>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307939"/>
          </a:xfrm>
          <a:prstGeom prst="rect">
            <a:avLst/>
          </a:prstGeom>
          <a:noFill/>
        </p:spPr>
        <p:txBody>
          <a:bodyPr wrap="square" rtlCol="0">
            <a:spAutoFit/>
          </a:bodyPr>
          <a:lstStyle/>
          <a:p>
            <a:r>
              <a:rPr lang="en-US" dirty="0"/>
              <a:t>UI stands for user interface but UX stands for User Experience</a:t>
            </a:r>
          </a:p>
          <a:p>
            <a:r>
              <a:rPr lang="en-US" dirty="0"/>
              <a:t>UI is technical view point of our application interface which will be used to take and provide information to the user but UX is psychological and emotions of the app.</a:t>
            </a:r>
          </a:p>
          <a:p>
            <a:r>
              <a:rPr lang="en-US" dirty="0"/>
              <a:t>We can change the UI but we cannot change UX</a:t>
            </a:r>
          </a:p>
          <a:p>
            <a:r>
              <a:rPr lang="en-US" dirty="0"/>
              <a:t>Take an example of modern world of apps, where no one needs to give you training to use amazon, uber, eBay etc.</a:t>
            </a:r>
          </a:p>
          <a:p>
            <a:pPr defTabSz="914126"/>
            <a:endParaRPr lang="en-US" sz="1799" dirty="0">
              <a:solidFill>
                <a:prstClr val="black"/>
              </a:solidFill>
              <a:latin typeface="Calibri"/>
            </a:endParaRPr>
          </a:p>
          <a:p>
            <a:pPr defTabSz="914126"/>
            <a:r>
              <a:rPr lang="en-US" sz="1799" dirty="0">
                <a:solidFill>
                  <a:prstClr val="black"/>
                </a:solidFill>
                <a:latin typeface="Calibri"/>
              </a:rPr>
              <a:t>User interface is developer oriented. This is purely technical. We can change UI any number of times.</a:t>
            </a:r>
          </a:p>
          <a:p>
            <a:pPr defTabSz="914126"/>
            <a:r>
              <a:rPr lang="en-US" sz="1799" dirty="0">
                <a:solidFill>
                  <a:prstClr val="black"/>
                </a:solidFill>
                <a:latin typeface="Calibri"/>
              </a:rPr>
              <a:t>User experience is user oriented. It is psychological. We cannot change UX.</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2">
            <a:extLst>
              <a:ext uri="{FF2B5EF4-FFF2-40B4-BE49-F238E27FC236}">
                <a16:creationId xmlns:a16="http://schemas.microsoft.com/office/drawing/2014/main" id="{BCE8D192-C63C-46FF-A63F-6E984CD3C8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23486" y="3264010"/>
            <a:ext cx="5838197" cy="33496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249061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 name="Picture 59">
            <a:extLst>
              <a:ext uri="{FF2B5EF4-FFF2-40B4-BE49-F238E27FC236}">
                <a16:creationId xmlns:a16="http://schemas.microsoft.com/office/drawing/2014/main" id="{0D6074F9-173D-472D-8AED-7F9F9683C333}"/>
              </a:ext>
            </a:extLst>
          </p:cNvPr>
          <p:cNvPicPr>
            <a:picLocks noChangeAspect="1"/>
          </p:cNvPicPr>
          <p:nvPr/>
        </p:nvPicPr>
        <p:blipFill>
          <a:blip r:embed="rId2"/>
          <a:stretch>
            <a:fillRect/>
          </a:stretch>
        </p:blipFill>
        <p:spPr>
          <a:xfrm>
            <a:off x="848538" y="2240782"/>
            <a:ext cx="9927770" cy="4398557"/>
          </a:xfrm>
          <a:prstGeom prst="rect">
            <a:avLst/>
          </a:prstGeom>
        </p:spPr>
      </p:pic>
      <p:sp>
        <p:nvSpPr>
          <p:cNvPr id="61" name="Title 3">
            <a:extLst>
              <a:ext uri="{FF2B5EF4-FFF2-40B4-BE49-F238E27FC236}">
                <a16:creationId xmlns:a16="http://schemas.microsoft.com/office/drawing/2014/main" id="{F39D8913-D3C5-452A-B93E-2FEF05113049}"/>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UI5 V/S Fiori</a:t>
            </a:r>
          </a:p>
        </p:txBody>
      </p:sp>
      <p:sp>
        <p:nvSpPr>
          <p:cNvPr id="62" name="TextBox 61">
            <a:extLst>
              <a:ext uri="{FF2B5EF4-FFF2-40B4-BE49-F238E27FC236}">
                <a16:creationId xmlns:a16="http://schemas.microsoft.com/office/drawing/2014/main" id="{D957B81B-8D54-4EF7-9677-017A4B07A0CD}"/>
              </a:ext>
            </a:extLst>
          </p:cNvPr>
          <p:cNvSpPr txBox="1"/>
          <p:nvPr/>
        </p:nvSpPr>
        <p:spPr>
          <a:xfrm>
            <a:off x="261764" y="779090"/>
            <a:ext cx="11101318" cy="1200329"/>
          </a:xfrm>
          <a:prstGeom prst="rect">
            <a:avLst/>
          </a:prstGeom>
          <a:noFill/>
        </p:spPr>
        <p:txBody>
          <a:bodyPr wrap="square">
            <a:spAutoFit/>
          </a:bodyPr>
          <a:lstStyle/>
          <a:p>
            <a:pPr marL="285750" indent="-285750" algn="just">
              <a:buFont typeface="Wingdings" panose="05000000000000000000" pitchFamily="2" charset="2"/>
              <a:buChar char="§"/>
            </a:pPr>
            <a:r>
              <a:rPr lang="en-US" dirty="0"/>
              <a:t>SAPUI5 is used to design UI but SAP Fiori is used to create User experience. Fiori apps are technically built on SAP UI5 only but they follow guidelines which are provided by sap and proven golden path for development of apps.</a:t>
            </a:r>
          </a:p>
          <a:p>
            <a:pPr marL="285750" indent="-285750" algn="just">
              <a:buFont typeface="Wingdings" panose="05000000000000000000" pitchFamily="2" charset="2"/>
              <a:buChar char="§"/>
            </a:pPr>
            <a:r>
              <a:rPr lang="en-US" dirty="0"/>
              <a:t>SAP Fiori provides also the pre-defined templates like master details, object list page, worklist etc. which brings our UI more closer to User experience.</a:t>
            </a:r>
          </a:p>
        </p:txBody>
      </p:sp>
      <p:pic>
        <p:nvPicPr>
          <p:cNvPr id="64" name="Picture 63">
            <a:extLst>
              <a:ext uri="{FF2B5EF4-FFF2-40B4-BE49-F238E27FC236}">
                <a16:creationId xmlns:a16="http://schemas.microsoft.com/office/drawing/2014/main" id="{1CB23C23-6675-4043-BE5E-664F2397735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65" name="Footer Placeholder 45">
            <a:extLst>
              <a:ext uri="{FF2B5EF4-FFF2-40B4-BE49-F238E27FC236}">
                <a16:creationId xmlns:a16="http://schemas.microsoft.com/office/drawing/2014/main" id="{2CDB0FB3-E6E3-4FAD-99B8-13718BBD5662}"/>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44066901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8DC0A014-D93E-477A-99ED-2BE2D58EAD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86330" y="1734933"/>
            <a:ext cx="5005670" cy="2737476"/>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solidFill>
                  <a:prstClr val="black"/>
                </a:solidFill>
                <a:latin typeface="Cooper Black" panose="0208090404030B020404" pitchFamily="18" charset="0"/>
              </a:rPr>
              <a:t>What is Fiori?</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6715506" cy="4524315"/>
          </a:xfrm>
          <a:prstGeom prst="rect">
            <a:avLst/>
          </a:prstGeom>
          <a:noFill/>
        </p:spPr>
        <p:txBody>
          <a:bodyPr wrap="square" rtlCol="0">
            <a:spAutoFit/>
          </a:bodyPr>
          <a:lstStyle/>
          <a:p>
            <a:pPr algn="just" defTabSz="685800"/>
            <a:r>
              <a:rPr lang="en-US" b="0" i="0" dirty="0">
                <a:solidFill>
                  <a:srgbClr val="000000"/>
                </a:solidFill>
                <a:effectLst/>
              </a:rPr>
              <a:t>SAP Fiori is the user interface or user experience (UX) that supplements and can replace the SAP GUI. This streamlined application uses tiles to encapsulate standard tasks, such as approving purchase requisitions, viewing sales orders, and approving timesheets. </a:t>
            </a:r>
          </a:p>
          <a:p>
            <a:pPr algn="just" defTabSz="685800"/>
            <a:endParaRPr lang="en-US" dirty="0">
              <a:solidFill>
                <a:prstClr val="black"/>
              </a:solidFill>
            </a:endParaRPr>
          </a:p>
          <a:p>
            <a:pPr marL="285750" indent="-285750" algn="just" defTabSz="685800">
              <a:buFont typeface="Arial" panose="020B0604020202020204" pitchFamily="34" charset="0"/>
              <a:buChar char="•"/>
            </a:pPr>
            <a:r>
              <a:rPr lang="en-US" dirty="0">
                <a:solidFill>
                  <a:prstClr val="black"/>
                </a:solidFill>
              </a:rPr>
              <a:t>Fiori is SAP’s new user experience. These are standard apps delivered by SAP and by following the Development guidelines any one can use UI5 to create Fiori Apps.</a:t>
            </a:r>
          </a:p>
          <a:p>
            <a:pPr marL="285750" indent="-285750" algn="just" defTabSz="685800">
              <a:buFont typeface="Arial" panose="020B0604020202020204" pitchFamily="34" charset="0"/>
              <a:buChar char="•"/>
            </a:pPr>
            <a:r>
              <a:rPr lang="en-US" b="1" i="0" dirty="0">
                <a:solidFill>
                  <a:srgbClr val="202124"/>
                </a:solidFill>
                <a:effectLst/>
              </a:rPr>
              <a:t>Fiori</a:t>
            </a:r>
            <a:r>
              <a:rPr lang="en-US" b="0" i="0" dirty="0">
                <a:solidFill>
                  <a:srgbClr val="202124"/>
                </a:solidFill>
                <a:effectLst/>
              </a:rPr>
              <a:t> is a streamlined application, delivering a role-based user experience that can be personalized across all lines of business, tasks and devices.</a:t>
            </a:r>
          </a:p>
          <a:p>
            <a:pPr marL="285750" indent="-285750" algn="just" defTabSz="685800">
              <a:buFont typeface="Arial" panose="020B0604020202020204" pitchFamily="34" charset="0"/>
              <a:buChar char="•"/>
            </a:pPr>
            <a:r>
              <a:rPr lang="en-US" b="0" i="0" dirty="0">
                <a:solidFill>
                  <a:srgbClr val="202124"/>
                </a:solidFill>
                <a:effectLst/>
              </a:rPr>
              <a:t>It uses tiles to encapsulate standard tasks like viewing sales orders or approving timesheets.</a:t>
            </a:r>
            <a:endParaRPr lang="en-US" dirty="0">
              <a:solidFill>
                <a:prstClr val="black"/>
              </a:solidFill>
            </a:endParaRPr>
          </a:p>
          <a:p>
            <a:pPr marL="285750" indent="-285750" algn="just" defTabSz="685800">
              <a:buFont typeface="Arial" panose="020B0604020202020204" pitchFamily="34" charset="0"/>
              <a:buChar char="•"/>
            </a:pPr>
            <a:r>
              <a:rPr lang="en-US" dirty="0">
                <a:solidFill>
                  <a:prstClr val="black"/>
                </a:solidFill>
              </a:rPr>
              <a:t>Fiori = UI5 + </a:t>
            </a:r>
            <a:r>
              <a:rPr lang="en-US" dirty="0">
                <a:solidFill>
                  <a:prstClr val="black"/>
                </a:solidFill>
                <a:hlinkClick r:id="rId4"/>
              </a:rPr>
              <a:t>Development/Design Guidelines</a:t>
            </a:r>
            <a:endParaRPr lang="en-US" dirty="0">
              <a:solidFill>
                <a:prstClr val="black"/>
              </a:solidFill>
            </a:endParaRPr>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7555245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685800"/>
            <a:r>
              <a:rPr lang="en-US" sz="3600" dirty="0">
                <a:solidFill>
                  <a:prstClr val="black"/>
                </a:solidFill>
                <a:latin typeface="Cooper Black" panose="0208090404030B020404" pitchFamily="18" charset="0"/>
              </a:rPr>
              <a:t>Structure of a Fiori App</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923330"/>
          </a:xfrm>
          <a:prstGeom prst="rect">
            <a:avLst/>
          </a:prstGeom>
          <a:noFill/>
        </p:spPr>
        <p:txBody>
          <a:bodyPr wrap="square" rtlCol="0">
            <a:spAutoFit/>
          </a:bodyPr>
          <a:lstStyle/>
          <a:p>
            <a:r>
              <a:rPr lang="en-US" sz="1800" dirty="0">
                <a:latin typeface="Calibri (Body)"/>
              </a:rPr>
              <a:t>There are different folders and directory are required for setup project: webapp, Controller, </a:t>
            </a:r>
            <a:r>
              <a:rPr lang="en-US" sz="1800" dirty="0">
                <a:solidFill>
                  <a:srgbClr val="202124"/>
                </a:solidFill>
                <a:latin typeface="Calibri (Body)"/>
              </a:rPr>
              <a:t>models</a:t>
            </a:r>
            <a:r>
              <a:rPr lang="en-US" dirty="0">
                <a:solidFill>
                  <a:srgbClr val="202124"/>
                </a:solidFill>
                <a:latin typeface="Calibri (Body)"/>
              </a:rPr>
              <a:t>, </a:t>
            </a:r>
            <a:r>
              <a:rPr lang="en-US" sz="1800" dirty="0">
                <a:solidFill>
                  <a:srgbClr val="202124"/>
                </a:solidFill>
                <a:latin typeface="Calibri (Body)"/>
              </a:rPr>
              <a:t>utils</a:t>
            </a:r>
            <a:r>
              <a:rPr lang="en-US" dirty="0">
                <a:solidFill>
                  <a:srgbClr val="202124"/>
                </a:solidFill>
                <a:latin typeface="Calibri (Body)"/>
              </a:rPr>
              <a:t> ,</a:t>
            </a:r>
            <a:r>
              <a:rPr lang="en-US" sz="1800" dirty="0">
                <a:solidFill>
                  <a:srgbClr val="202124"/>
                </a:solidFill>
                <a:latin typeface="Calibri (Body)"/>
              </a:rPr>
              <a:t>view</a:t>
            </a:r>
            <a:r>
              <a:rPr lang="en-US" dirty="0">
                <a:solidFill>
                  <a:srgbClr val="202124"/>
                </a:solidFill>
                <a:latin typeface="Calibri (Body)"/>
              </a:rPr>
              <a:t>, </a:t>
            </a:r>
            <a:r>
              <a:rPr lang="en-US" sz="1800" dirty="0">
                <a:solidFill>
                  <a:srgbClr val="202124"/>
                </a:solidFill>
                <a:latin typeface="Calibri (Body)"/>
              </a:rPr>
              <a:t>Component</a:t>
            </a:r>
            <a:r>
              <a:rPr lang="en-US" dirty="0">
                <a:solidFill>
                  <a:srgbClr val="202124"/>
                </a:solidFill>
                <a:latin typeface="Calibri (Body)"/>
              </a:rPr>
              <a:t>.js, </a:t>
            </a:r>
            <a:r>
              <a:rPr lang="en-US" sz="1800" dirty="0">
                <a:solidFill>
                  <a:srgbClr val="202124"/>
                </a:solidFill>
                <a:latin typeface="Calibri (Body)"/>
              </a:rPr>
              <a:t>manifest.json, index.html</a:t>
            </a:r>
          </a:p>
          <a:p>
            <a:r>
              <a:rPr lang="en-US" b="1" dirty="0">
                <a:solidFill>
                  <a:srgbClr val="202124"/>
                </a:solidFill>
                <a:latin typeface="Calibri (Body)"/>
              </a:rPr>
              <a:t>Structure of normal ui5 application</a:t>
            </a:r>
            <a:endParaRPr lang="en-US" sz="1800" b="1" dirty="0">
              <a:latin typeface="Calibri (Body)"/>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pSp>
        <p:nvGrpSpPr>
          <p:cNvPr id="3" name="Group 2">
            <a:extLst>
              <a:ext uri="{FF2B5EF4-FFF2-40B4-BE49-F238E27FC236}">
                <a16:creationId xmlns:a16="http://schemas.microsoft.com/office/drawing/2014/main" id="{3B08B82C-074E-4AB0-B767-0BACA52FB9C8}"/>
              </a:ext>
            </a:extLst>
          </p:cNvPr>
          <p:cNvGrpSpPr/>
          <p:nvPr/>
        </p:nvGrpSpPr>
        <p:grpSpPr>
          <a:xfrm>
            <a:off x="3925371" y="1486977"/>
            <a:ext cx="3529103" cy="1633010"/>
            <a:chOff x="3400299" y="1490055"/>
            <a:chExt cx="4104456" cy="1947328"/>
          </a:xfrm>
        </p:grpSpPr>
        <p:sp>
          <p:nvSpPr>
            <p:cNvPr id="6" name="Scroll: Vertical 5">
              <a:extLst>
                <a:ext uri="{FF2B5EF4-FFF2-40B4-BE49-F238E27FC236}">
                  <a16:creationId xmlns:a16="http://schemas.microsoft.com/office/drawing/2014/main" id="{3A2FDF21-EEBA-4BF5-B825-4B011E7D2E18}"/>
                </a:ext>
              </a:extLst>
            </p:cNvPr>
            <p:cNvSpPr/>
            <p:nvPr/>
          </p:nvSpPr>
          <p:spPr>
            <a:xfrm>
              <a:off x="3400299" y="1490055"/>
              <a:ext cx="1512168" cy="1512168"/>
            </a:xfrm>
            <a:prstGeom prst="verticalScrol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Index.html</a:t>
              </a:r>
            </a:p>
          </p:txBody>
        </p:sp>
        <p:sp>
          <p:nvSpPr>
            <p:cNvPr id="7" name="Rectangle 6">
              <a:extLst>
                <a:ext uri="{FF2B5EF4-FFF2-40B4-BE49-F238E27FC236}">
                  <a16:creationId xmlns:a16="http://schemas.microsoft.com/office/drawing/2014/main" id="{188AF0D6-D085-4BF7-BC56-1E8DDFB3A8F2}"/>
                </a:ext>
              </a:extLst>
            </p:cNvPr>
            <p:cNvSpPr/>
            <p:nvPr/>
          </p:nvSpPr>
          <p:spPr>
            <a:xfrm>
              <a:off x="5920579" y="1562064"/>
              <a:ext cx="1584176"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View</a:t>
              </a:r>
            </a:p>
          </p:txBody>
        </p:sp>
        <p:sp>
          <p:nvSpPr>
            <p:cNvPr id="9" name="Rectangle 8">
              <a:extLst>
                <a:ext uri="{FF2B5EF4-FFF2-40B4-BE49-F238E27FC236}">
                  <a16:creationId xmlns:a16="http://schemas.microsoft.com/office/drawing/2014/main" id="{ACB30757-244E-4D82-9D8F-12BF0FAEDABD}"/>
                </a:ext>
              </a:extLst>
            </p:cNvPr>
            <p:cNvSpPr/>
            <p:nvPr/>
          </p:nvSpPr>
          <p:spPr>
            <a:xfrm>
              <a:off x="5920579" y="2717303"/>
              <a:ext cx="1584176" cy="7200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Controller</a:t>
              </a:r>
            </a:p>
          </p:txBody>
        </p:sp>
        <p:cxnSp>
          <p:nvCxnSpPr>
            <p:cNvPr id="10" name="Straight Connector 9">
              <a:extLst>
                <a:ext uri="{FF2B5EF4-FFF2-40B4-BE49-F238E27FC236}">
                  <a16:creationId xmlns:a16="http://schemas.microsoft.com/office/drawing/2014/main" id="{7385490E-56E0-4715-9638-DCAFFC9E512A}"/>
                </a:ext>
              </a:extLst>
            </p:cNvPr>
            <p:cNvCxnSpPr>
              <a:stCxn id="7" idx="2"/>
              <a:endCxn id="9" idx="0"/>
            </p:cNvCxnSpPr>
            <p:nvPr/>
          </p:nvCxnSpPr>
          <p:spPr>
            <a:xfrm>
              <a:off x="6712667" y="2426160"/>
              <a:ext cx="0" cy="291143"/>
            </a:xfrm>
            <a:prstGeom prst="line">
              <a:avLst/>
            </a:prstGeom>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90FB7E77-DB2A-4D5C-AD47-FC4D634F7021}"/>
                </a:ext>
              </a:extLst>
            </p:cNvPr>
            <p:cNvSpPr/>
            <p:nvPr/>
          </p:nvSpPr>
          <p:spPr>
            <a:xfrm flipH="1" flipV="1">
              <a:off x="6631542" y="2481160"/>
              <a:ext cx="188654" cy="18114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row: Right 11">
              <a:extLst>
                <a:ext uri="{FF2B5EF4-FFF2-40B4-BE49-F238E27FC236}">
                  <a16:creationId xmlns:a16="http://schemas.microsoft.com/office/drawing/2014/main" id="{FA62FF56-A5D4-4166-9251-FED94680D6B8}"/>
                </a:ext>
              </a:extLst>
            </p:cNvPr>
            <p:cNvSpPr/>
            <p:nvPr/>
          </p:nvSpPr>
          <p:spPr>
            <a:xfrm>
              <a:off x="5051924" y="1892299"/>
              <a:ext cx="720080" cy="2160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 name="Group 12">
            <a:extLst>
              <a:ext uri="{FF2B5EF4-FFF2-40B4-BE49-F238E27FC236}">
                <a16:creationId xmlns:a16="http://schemas.microsoft.com/office/drawing/2014/main" id="{6B49E1B0-4D0F-48A9-A8AC-DD13EEDDFD45}"/>
              </a:ext>
            </a:extLst>
          </p:cNvPr>
          <p:cNvGrpSpPr/>
          <p:nvPr/>
        </p:nvGrpSpPr>
        <p:grpSpPr>
          <a:xfrm>
            <a:off x="104771" y="3660956"/>
            <a:ext cx="11719690" cy="2831099"/>
            <a:chOff x="-135404" y="3156328"/>
            <a:chExt cx="12134210" cy="2972610"/>
          </a:xfrm>
        </p:grpSpPr>
        <p:sp>
          <p:nvSpPr>
            <p:cNvPr id="40" name="Rectangle 39">
              <a:extLst>
                <a:ext uri="{FF2B5EF4-FFF2-40B4-BE49-F238E27FC236}">
                  <a16:creationId xmlns:a16="http://schemas.microsoft.com/office/drawing/2014/main" id="{6DE68CD8-1E9D-4109-8AA5-12C9284E4551}"/>
                </a:ext>
              </a:extLst>
            </p:cNvPr>
            <p:cNvSpPr/>
            <p:nvPr/>
          </p:nvSpPr>
          <p:spPr>
            <a:xfrm>
              <a:off x="1917686" y="3977507"/>
              <a:ext cx="2016224" cy="720081"/>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Segoe UI"/>
                  <a:ea typeface="+mn-ea"/>
                  <a:cs typeface="+mn-cs"/>
                </a:rPr>
                <a:t>Component.js</a:t>
              </a:r>
            </a:p>
          </p:txBody>
        </p:sp>
        <p:sp>
          <p:nvSpPr>
            <p:cNvPr id="41" name="Scroll: Vertical 40">
              <a:extLst>
                <a:ext uri="{FF2B5EF4-FFF2-40B4-BE49-F238E27FC236}">
                  <a16:creationId xmlns:a16="http://schemas.microsoft.com/office/drawing/2014/main" id="{D265E9E4-902A-47DA-997F-6D3F83DB10CD}"/>
                </a:ext>
              </a:extLst>
            </p:cNvPr>
            <p:cNvSpPr/>
            <p:nvPr/>
          </p:nvSpPr>
          <p:spPr>
            <a:xfrm>
              <a:off x="-135404" y="3610051"/>
              <a:ext cx="1512168" cy="1512168"/>
            </a:xfrm>
            <a:prstGeom prst="verticalScroll">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white"/>
                  </a:solidFill>
                  <a:effectLst/>
                  <a:uLnTx/>
                  <a:uFillTx/>
                  <a:latin typeface="Segoe UI"/>
                  <a:ea typeface="+mn-ea"/>
                  <a:cs typeface="+mn-cs"/>
                </a:rPr>
                <a:t>Index.html</a:t>
              </a:r>
            </a:p>
          </p:txBody>
        </p:sp>
        <p:sp>
          <p:nvSpPr>
            <p:cNvPr id="42" name="Arrow: Right 41">
              <a:extLst>
                <a:ext uri="{FF2B5EF4-FFF2-40B4-BE49-F238E27FC236}">
                  <a16:creationId xmlns:a16="http://schemas.microsoft.com/office/drawing/2014/main" id="{6F33C465-1208-4F29-ADDF-BA6E4C530937}"/>
                </a:ext>
              </a:extLst>
            </p:cNvPr>
            <p:cNvSpPr/>
            <p:nvPr/>
          </p:nvSpPr>
          <p:spPr>
            <a:xfrm>
              <a:off x="1232748" y="4119049"/>
              <a:ext cx="648072" cy="523084"/>
            </a:xfrm>
            <a:prstGeom prst="rightArrow">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a:ea typeface="+mn-ea"/>
                <a:cs typeface="+mn-cs"/>
              </a:endParaRPr>
            </a:p>
          </p:txBody>
        </p:sp>
        <p:sp>
          <p:nvSpPr>
            <p:cNvPr id="43" name="TextBox 42">
              <a:extLst>
                <a:ext uri="{FF2B5EF4-FFF2-40B4-BE49-F238E27FC236}">
                  <a16:creationId xmlns:a16="http://schemas.microsoft.com/office/drawing/2014/main" id="{B3A1D0EE-1EF5-4736-850F-0D0FB8819DA9}"/>
                </a:ext>
              </a:extLst>
            </p:cNvPr>
            <p:cNvSpPr txBox="1"/>
            <p:nvPr/>
          </p:nvSpPr>
          <p:spPr>
            <a:xfrm>
              <a:off x="205979" y="3156328"/>
              <a:ext cx="1170784" cy="484741"/>
            </a:xfrm>
            <a:prstGeom prst="rect">
              <a:avLst/>
            </a:prstGeom>
            <a:noFill/>
          </p:spPr>
          <p:txBody>
            <a:bodyPr wrap="square" rtlCol="0">
              <a:spAutoFit/>
            </a:bodyPr>
            <a:lstStyle/>
            <a:p>
              <a:pPr defTabSz="1218987"/>
              <a:r>
                <a:rPr lang="en-US" dirty="0">
                  <a:solidFill>
                    <a:prstClr val="black"/>
                  </a:solidFill>
                  <a:latin typeface="Segoe UI"/>
                </a:rPr>
                <a:t>Dev</a:t>
              </a:r>
              <a:r>
                <a:rPr lang="en-US" sz="2400" dirty="0">
                  <a:solidFill>
                    <a:prstClr val="black"/>
                  </a:solidFill>
                  <a:latin typeface="Segoe UI"/>
                </a:rPr>
                <a:t>.</a:t>
              </a:r>
            </a:p>
          </p:txBody>
        </p:sp>
        <p:sp>
          <p:nvSpPr>
            <p:cNvPr id="44" name="Rectangle: Rounded Corners 43">
              <a:extLst>
                <a:ext uri="{FF2B5EF4-FFF2-40B4-BE49-F238E27FC236}">
                  <a16:creationId xmlns:a16="http://schemas.microsoft.com/office/drawing/2014/main" id="{47C1C53C-E43C-4008-9C4C-DAB18EB14736}"/>
                </a:ext>
              </a:extLst>
            </p:cNvPr>
            <p:cNvSpPr/>
            <p:nvPr/>
          </p:nvSpPr>
          <p:spPr>
            <a:xfrm>
              <a:off x="2025698" y="5187187"/>
              <a:ext cx="1800200" cy="504056"/>
            </a:xfrm>
            <a:prstGeom prst="round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white"/>
                  </a:solidFill>
                  <a:effectLst/>
                  <a:uLnTx/>
                  <a:uFillTx/>
                  <a:latin typeface="Segoe UI"/>
                  <a:ea typeface="+mn-ea"/>
                  <a:cs typeface="+mn-cs"/>
                </a:rPr>
                <a:t>manifest.json</a:t>
              </a:r>
            </a:p>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white"/>
                  </a:solidFill>
                  <a:effectLst/>
                  <a:uLnTx/>
                  <a:uFillTx/>
                  <a:latin typeface="Segoe UI"/>
                  <a:ea typeface="+mn-ea"/>
                  <a:cs typeface="+mn-cs"/>
                </a:rPr>
                <a:t>App descriptor</a:t>
              </a:r>
            </a:p>
          </p:txBody>
        </p:sp>
        <p:cxnSp>
          <p:nvCxnSpPr>
            <p:cNvPr id="45" name="Straight Connector 44">
              <a:extLst>
                <a:ext uri="{FF2B5EF4-FFF2-40B4-BE49-F238E27FC236}">
                  <a16:creationId xmlns:a16="http://schemas.microsoft.com/office/drawing/2014/main" id="{5FD810AF-E128-44F3-8FB9-E7FDC0452439}"/>
                </a:ext>
              </a:extLst>
            </p:cNvPr>
            <p:cNvCxnSpPr>
              <a:cxnSpLocks/>
              <a:stCxn id="40" idx="2"/>
              <a:endCxn id="44" idx="0"/>
            </p:cNvCxnSpPr>
            <p:nvPr/>
          </p:nvCxnSpPr>
          <p:spPr>
            <a:xfrm>
              <a:off x="2925798" y="4697588"/>
              <a:ext cx="0" cy="489599"/>
            </a:xfrm>
            <a:prstGeom prst="line">
              <a:avLst/>
            </a:prstGeom>
            <a:noFill/>
            <a:ln w="9525" cap="flat" cmpd="sng" algn="ctr">
              <a:solidFill>
                <a:srgbClr val="262767">
                  <a:shade val="95000"/>
                  <a:satMod val="105000"/>
                </a:srgbClr>
              </a:solidFill>
              <a:prstDash val="solid"/>
            </a:ln>
            <a:effectLst/>
          </p:spPr>
        </p:cxnSp>
        <p:sp>
          <p:nvSpPr>
            <p:cNvPr id="46" name="Rectangle 45">
              <a:extLst>
                <a:ext uri="{FF2B5EF4-FFF2-40B4-BE49-F238E27FC236}">
                  <a16:creationId xmlns:a16="http://schemas.microsoft.com/office/drawing/2014/main" id="{563590FA-0C72-4698-B2D4-C12F1433EBC5}"/>
                </a:ext>
              </a:extLst>
            </p:cNvPr>
            <p:cNvSpPr/>
            <p:nvPr/>
          </p:nvSpPr>
          <p:spPr>
            <a:xfrm>
              <a:off x="4726260" y="3573016"/>
              <a:ext cx="2232248" cy="1490620"/>
            </a:xfrm>
            <a:prstGeom prst="rect">
              <a:avLst/>
            </a:prstGeom>
            <a:solidFill>
              <a:srgbClr val="0090C4">
                <a:lumMod val="60000"/>
                <a:lumOff val="40000"/>
              </a:srgbClr>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white"/>
                  </a:solidFill>
                  <a:effectLst/>
                  <a:uLnTx/>
                  <a:uFillTx/>
                  <a:latin typeface="Segoe UI"/>
                  <a:ea typeface="+mn-ea"/>
                  <a:cs typeface="+mn-cs"/>
                </a:rPr>
                <a:t>Root View</a:t>
              </a:r>
            </a:p>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Segoe UI"/>
                  <a:ea typeface="+mn-ea"/>
                  <a:cs typeface="+mn-cs"/>
                </a:rPr>
                <a:t>App.view.xml</a:t>
              </a:r>
            </a:p>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cxnSp>
          <p:nvCxnSpPr>
            <p:cNvPr id="47" name="Straight Arrow Connector 46">
              <a:extLst>
                <a:ext uri="{FF2B5EF4-FFF2-40B4-BE49-F238E27FC236}">
                  <a16:creationId xmlns:a16="http://schemas.microsoft.com/office/drawing/2014/main" id="{77DF3EFF-B744-4E4C-9C48-C480CF44F411}"/>
                </a:ext>
              </a:extLst>
            </p:cNvPr>
            <p:cNvCxnSpPr>
              <a:cxnSpLocks/>
              <a:stCxn id="40" idx="3"/>
              <a:endCxn id="46" idx="1"/>
            </p:cNvCxnSpPr>
            <p:nvPr/>
          </p:nvCxnSpPr>
          <p:spPr>
            <a:xfrm flipV="1">
              <a:off x="3933910" y="4318326"/>
              <a:ext cx="792350" cy="19222"/>
            </a:xfrm>
            <a:prstGeom prst="straightConnector1">
              <a:avLst/>
            </a:prstGeom>
            <a:noFill/>
            <a:ln w="9525" cap="flat" cmpd="sng" algn="ctr">
              <a:solidFill>
                <a:srgbClr val="262767">
                  <a:shade val="95000"/>
                  <a:satMod val="105000"/>
                </a:srgbClr>
              </a:solidFill>
              <a:prstDash val="solid"/>
              <a:tailEnd type="triangle"/>
            </a:ln>
            <a:effectLst/>
          </p:spPr>
        </p:cxnSp>
        <p:sp>
          <p:nvSpPr>
            <p:cNvPr id="48" name="Rectangle 47">
              <a:extLst>
                <a:ext uri="{FF2B5EF4-FFF2-40B4-BE49-F238E27FC236}">
                  <a16:creationId xmlns:a16="http://schemas.microsoft.com/office/drawing/2014/main" id="{38EAA048-7760-434B-98DA-49806EE00946}"/>
                </a:ext>
              </a:extLst>
            </p:cNvPr>
            <p:cNvSpPr/>
            <p:nvPr/>
          </p:nvSpPr>
          <p:spPr>
            <a:xfrm>
              <a:off x="5050296" y="5408858"/>
              <a:ext cx="1584176" cy="720080"/>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white"/>
                  </a:solidFill>
                  <a:effectLst/>
                  <a:uLnTx/>
                  <a:uFillTx/>
                  <a:latin typeface="Segoe UI"/>
                  <a:ea typeface="+mn-ea"/>
                  <a:cs typeface="+mn-cs"/>
                </a:rPr>
                <a:t>App.controller.js</a:t>
              </a:r>
            </a:p>
          </p:txBody>
        </p:sp>
        <p:cxnSp>
          <p:nvCxnSpPr>
            <p:cNvPr id="49" name="Straight Connector 48">
              <a:extLst>
                <a:ext uri="{FF2B5EF4-FFF2-40B4-BE49-F238E27FC236}">
                  <a16:creationId xmlns:a16="http://schemas.microsoft.com/office/drawing/2014/main" id="{66BBD192-4B89-4A5B-A01B-F849D19AFDF7}"/>
                </a:ext>
              </a:extLst>
            </p:cNvPr>
            <p:cNvCxnSpPr>
              <a:cxnSpLocks/>
              <a:stCxn id="46" idx="2"/>
              <a:endCxn id="48" idx="0"/>
            </p:cNvCxnSpPr>
            <p:nvPr/>
          </p:nvCxnSpPr>
          <p:spPr>
            <a:xfrm>
              <a:off x="5842384" y="5063636"/>
              <a:ext cx="0" cy="345222"/>
            </a:xfrm>
            <a:prstGeom prst="line">
              <a:avLst/>
            </a:prstGeom>
            <a:noFill/>
            <a:ln w="9525" cap="flat" cmpd="sng" algn="ctr">
              <a:solidFill>
                <a:srgbClr val="262767">
                  <a:shade val="95000"/>
                  <a:satMod val="105000"/>
                </a:srgbClr>
              </a:solidFill>
              <a:prstDash val="solid"/>
            </a:ln>
            <a:effectLst/>
          </p:spPr>
        </p:cxnSp>
        <p:sp>
          <p:nvSpPr>
            <p:cNvPr id="50" name="Rectangle 49">
              <a:extLst>
                <a:ext uri="{FF2B5EF4-FFF2-40B4-BE49-F238E27FC236}">
                  <a16:creationId xmlns:a16="http://schemas.microsoft.com/office/drawing/2014/main" id="{A1A62778-5462-453C-87AA-82C753D47F45}"/>
                </a:ext>
              </a:extLst>
            </p:cNvPr>
            <p:cNvSpPr/>
            <p:nvPr/>
          </p:nvSpPr>
          <p:spPr>
            <a:xfrm>
              <a:off x="4834010" y="4200272"/>
              <a:ext cx="2052228" cy="722864"/>
            </a:xfrm>
            <a:prstGeom prst="rect">
              <a:avLst/>
            </a:prstGeom>
            <a:solidFill>
              <a:srgbClr val="FFFF00"/>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FF0000"/>
                  </a:solidFill>
                  <a:effectLst/>
                  <a:uLnTx/>
                  <a:uFillTx/>
                  <a:latin typeface="Segoe UI"/>
                  <a:ea typeface="+mn-ea"/>
                  <a:cs typeface="+mn-cs"/>
                </a:rPr>
                <a:t>Container</a:t>
              </a:r>
            </a:p>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FF0000"/>
                  </a:solidFill>
                  <a:effectLst/>
                  <a:uLnTx/>
                  <a:uFillTx/>
                  <a:latin typeface="Segoe UI"/>
                  <a:ea typeface="+mn-ea"/>
                  <a:cs typeface="+mn-cs"/>
                </a:rPr>
                <a:t>App (pages)</a:t>
              </a:r>
            </a:p>
          </p:txBody>
        </p:sp>
        <p:grpSp>
          <p:nvGrpSpPr>
            <p:cNvPr id="51" name="Group 50">
              <a:extLst>
                <a:ext uri="{FF2B5EF4-FFF2-40B4-BE49-F238E27FC236}">
                  <a16:creationId xmlns:a16="http://schemas.microsoft.com/office/drawing/2014/main" id="{5F8F8310-33A0-46A4-B149-0202FA1CC6F4}"/>
                </a:ext>
              </a:extLst>
            </p:cNvPr>
            <p:cNvGrpSpPr/>
            <p:nvPr/>
          </p:nvGrpSpPr>
          <p:grpSpPr>
            <a:xfrm>
              <a:off x="8254652" y="4033857"/>
              <a:ext cx="3744154" cy="523908"/>
              <a:chOff x="8254652" y="4033857"/>
              <a:chExt cx="3744154" cy="523908"/>
            </a:xfrm>
          </p:grpSpPr>
          <p:sp>
            <p:nvSpPr>
              <p:cNvPr id="52" name="Rectangle 51">
                <a:extLst>
                  <a:ext uri="{FF2B5EF4-FFF2-40B4-BE49-F238E27FC236}">
                    <a16:creationId xmlns:a16="http://schemas.microsoft.com/office/drawing/2014/main" id="{9C5B6FAB-1B0B-466B-BE2A-E86628E177AD}"/>
                  </a:ext>
                </a:extLst>
              </p:cNvPr>
              <p:cNvSpPr/>
              <p:nvPr/>
            </p:nvSpPr>
            <p:spPr>
              <a:xfrm>
                <a:off x="8254652" y="4034681"/>
                <a:ext cx="1584176" cy="523084"/>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a:ea typeface="+mn-ea"/>
                    <a:cs typeface="+mn-cs"/>
                  </a:rPr>
                  <a:t>View 1</a:t>
                </a:r>
              </a:p>
            </p:txBody>
          </p:sp>
          <p:sp>
            <p:nvSpPr>
              <p:cNvPr id="53" name="Rectangle 52">
                <a:extLst>
                  <a:ext uri="{FF2B5EF4-FFF2-40B4-BE49-F238E27FC236}">
                    <a16:creationId xmlns:a16="http://schemas.microsoft.com/office/drawing/2014/main" id="{B9935830-31B6-42D1-9A8A-6AC331FC8769}"/>
                  </a:ext>
                </a:extLst>
              </p:cNvPr>
              <p:cNvSpPr/>
              <p:nvPr/>
            </p:nvSpPr>
            <p:spPr>
              <a:xfrm>
                <a:off x="10414630" y="4033857"/>
                <a:ext cx="1584176" cy="523084"/>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Segoe UI"/>
                    <a:ea typeface="+mn-ea"/>
                    <a:cs typeface="+mn-cs"/>
                  </a:rPr>
                  <a:t>Controller 1</a:t>
                </a:r>
              </a:p>
            </p:txBody>
          </p:sp>
          <p:cxnSp>
            <p:nvCxnSpPr>
              <p:cNvPr id="54" name="Straight Connector 53">
                <a:extLst>
                  <a:ext uri="{FF2B5EF4-FFF2-40B4-BE49-F238E27FC236}">
                    <a16:creationId xmlns:a16="http://schemas.microsoft.com/office/drawing/2014/main" id="{DAF3C569-A1B3-455D-9A83-1B4E5142D6ED}"/>
                  </a:ext>
                </a:extLst>
              </p:cNvPr>
              <p:cNvCxnSpPr>
                <a:cxnSpLocks/>
                <a:stCxn id="52" idx="3"/>
                <a:endCxn id="53" idx="1"/>
              </p:cNvCxnSpPr>
              <p:nvPr/>
            </p:nvCxnSpPr>
            <p:spPr>
              <a:xfrm flipV="1">
                <a:off x="9838828" y="4295399"/>
                <a:ext cx="575802" cy="824"/>
              </a:xfrm>
              <a:prstGeom prst="line">
                <a:avLst/>
              </a:prstGeom>
              <a:noFill/>
              <a:ln w="9525" cap="flat" cmpd="sng" algn="ctr">
                <a:solidFill>
                  <a:srgbClr val="262767">
                    <a:shade val="95000"/>
                    <a:satMod val="105000"/>
                  </a:srgbClr>
                </a:solidFill>
                <a:prstDash val="solid"/>
              </a:ln>
              <a:effectLst/>
            </p:spPr>
          </p:cxnSp>
          <p:sp>
            <p:nvSpPr>
              <p:cNvPr id="55" name="Oval 54">
                <a:extLst>
                  <a:ext uri="{FF2B5EF4-FFF2-40B4-BE49-F238E27FC236}">
                    <a16:creationId xmlns:a16="http://schemas.microsoft.com/office/drawing/2014/main" id="{CDCAF219-242F-492F-B5A4-7A7FA89B470F}"/>
                  </a:ext>
                </a:extLst>
              </p:cNvPr>
              <p:cNvSpPr/>
              <p:nvPr/>
            </p:nvSpPr>
            <p:spPr>
              <a:xfrm>
                <a:off x="10054852" y="4177170"/>
                <a:ext cx="144016" cy="198270"/>
              </a:xfrm>
              <a:prstGeom prst="ellipse">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a:ea typeface="+mn-ea"/>
                  <a:cs typeface="+mn-cs"/>
                </a:endParaRPr>
              </a:p>
            </p:txBody>
          </p:sp>
        </p:grpSp>
        <p:grpSp>
          <p:nvGrpSpPr>
            <p:cNvPr id="56" name="Group 55">
              <a:extLst>
                <a:ext uri="{FF2B5EF4-FFF2-40B4-BE49-F238E27FC236}">
                  <a16:creationId xmlns:a16="http://schemas.microsoft.com/office/drawing/2014/main" id="{F1B817A4-237F-499D-955D-4E9DC292C2DD}"/>
                </a:ext>
              </a:extLst>
            </p:cNvPr>
            <p:cNvGrpSpPr/>
            <p:nvPr/>
          </p:nvGrpSpPr>
          <p:grpSpPr>
            <a:xfrm>
              <a:off x="8254652" y="4721477"/>
              <a:ext cx="3744154" cy="523908"/>
              <a:chOff x="8254652" y="4033857"/>
              <a:chExt cx="3744154" cy="523908"/>
            </a:xfrm>
          </p:grpSpPr>
          <p:sp>
            <p:nvSpPr>
              <p:cNvPr id="57" name="Rectangle 56">
                <a:extLst>
                  <a:ext uri="{FF2B5EF4-FFF2-40B4-BE49-F238E27FC236}">
                    <a16:creationId xmlns:a16="http://schemas.microsoft.com/office/drawing/2014/main" id="{8658D58C-1B8C-4B11-BBF2-9B2384EC46B9}"/>
                  </a:ext>
                </a:extLst>
              </p:cNvPr>
              <p:cNvSpPr/>
              <p:nvPr/>
            </p:nvSpPr>
            <p:spPr>
              <a:xfrm>
                <a:off x="8254652" y="4034681"/>
                <a:ext cx="1584176" cy="523084"/>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a:ea typeface="+mn-ea"/>
                    <a:cs typeface="+mn-cs"/>
                  </a:rPr>
                  <a:t>View 2</a:t>
                </a:r>
              </a:p>
            </p:txBody>
          </p:sp>
          <p:sp>
            <p:nvSpPr>
              <p:cNvPr id="58" name="Rectangle 57">
                <a:extLst>
                  <a:ext uri="{FF2B5EF4-FFF2-40B4-BE49-F238E27FC236}">
                    <a16:creationId xmlns:a16="http://schemas.microsoft.com/office/drawing/2014/main" id="{AF388582-64E8-4CCB-895F-99E32B36005F}"/>
                  </a:ext>
                </a:extLst>
              </p:cNvPr>
              <p:cNvSpPr/>
              <p:nvPr/>
            </p:nvSpPr>
            <p:spPr>
              <a:xfrm>
                <a:off x="10414630" y="4033857"/>
                <a:ext cx="1584176" cy="523084"/>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Segoe UI"/>
                    <a:ea typeface="+mn-ea"/>
                    <a:cs typeface="+mn-cs"/>
                  </a:rPr>
                  <a:t>Controller 2</a:t>
                </a:r>
              </a:p>
            </p:txBody>
          </p:sp>
          <p:cxnSp>
            <p:nvCxnSpPr>
              <p:cNvPr id="59" name="Straight Connector 58">
                <a:extLst>
                  <a:ext uri="{FF2B5EF4-FFF2-40B4-BE49-F238E27FC236}">
                    <a16:creationId xmlns:a16="http://schemas.microsoft.com/office/drawing/2014/main" id="{AE618394-3653-4DCD-A782-2397739AE6BF}"/>
                  </a:ext>
                </a:extLst>
              </p:cNvPr>
              <p:cNvCxnSpPr>
                <a:cxnSpLocks/>
                <a:stCxn id="57" idx="3"/>
                <a:endCxn id="58" idx="1"/>
              </p:cNvCxnSpPr>
              <p:nvPr/>
            </p:nvCxnSpPr>
            <p:spPr>
              <a:xfrm flipV="1">
                <a:off x="9838828" y="4295399"/>
                <a:ext cx="575802" cy="824"/>
              </a:xfrm>
              <a:prstGeom prst="line">
                <a:avLst/>
              </a:prstGeom>
              <a:noFill/>
              <a:ln w="9525" cap="flat" cmpd="sng" algn="ctr">
                <a:solidFill>
                  <a:srgbClr val="262767">
                    <a:shade val="95000"/>
                    <a:satMod val="105000"/>
                  </a:srgbClr>
                </a:solidFill>
                <a:prstDash val="solid"/>
              </a:ln>
              <a:effectLst/>
            </p:spPr>
          </p:cxnSp>
          <p:sp>
            <p:nvSpPr>
              <p:cNvPr id="60" name="Oval 59">
                <a:extLst>
                  <a:ext uri="{FF2B5EF4-FFF2-40B4-BE49-F238E27FC236}">
                    <a16:creationId xmlns:a16="http://schemas.microsoft.com/office/drawing/2014/main" id="{E07170B5-D069-4AF8-8C95-1DE38C57931D}"/>
                  </a:ext>
                </a:extLst>
              </p:cNvPr>
              <p:cNvSpPr/>
              <p:nvPr/>
            </p:nvSpPr>
            <p:spPr>
              <a:xfrm>
                <a:off x="10054852" y="4177170"/>
                <a:ext cx="144016" cy="198270"/>
              </a:xfrm>
              <a:prstGeom prst="ellipse">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a:ea typeface="+mn-ea"/>
                  <a:cs typeface="+mn-cs"/>
                </a:endParaRPr>
              </a:p>
            </p:txBody>
          </p:sp>
        </p:grpSp>
        <p:sp>
          <p:nvSpPr>
            <p:cNvPr id="61" name="Arrow: Left 60">
              <a:extLst>
                <a:ext uri="{FF2B5EF4-FFF2-40B4-BE49-F238E27FC236}">
                  <a16:creationId xmlns:a16="http://schemas.microsoft.com/office/drawing/2014/main" id="{C58962EE-0E23-46F2-AC97-1E13A8569797}"/>
                </a:ext>
              </a:extLst>
            </p:cNvPr>
            <p:cNvSpPr/>
            <p:nvPr/>
          </p:nvSpPr>
          <p:spPr>
            <a:xfrm>
              <a:off x="6864837" y="4235618"/>
              <a:ext cx="1368152" cy="259943"/>
            </a:xfrm>
            <a:prstGeom prst="leftArrow">
              <a:avLst/>
            </a:prstGeom>
            <a:solidFill>
              <a:srgbClr val="FFFF00"/>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white"/>
                </a:solidFill>
                <a:effectLst/>
                <a:uLnTx/>
                <a:uFillTx/>
                <a:latin typeface="Segoe UI"/>
                <a:ea typeface="+mn-ea"/>
                <a:cs typeface="+mn-cs"/>
              </a:endParaRPr>
            </a:p>
          </p:txBody>
        </p:sp>
        <p:sp>
          <p:nvSpPr>
            <p:cNvPr id="62" name="Arrow: Left 61">
              <a:extLst>
                <a:ext uri="{FF2B5EF4-FFF2-40B4-BE49-F238E27FC236}">
                  <a16:creationId xmlns:a16="http://schemas.microsoft.com/office/drawing/2014/main" id="{2586CA10-8BE2-4198-8382-2A6AC6FAC12D}"/>
                </a:ext>
              </a:extLst>
            </p:cNvPr>
            <p:cNvSpPr/>
            <p:nvPr/>
          </p:nvSpPr>
          <p:spPr>
            <a:xfrm>
              <a:off x="6864837" y="4688054"/>
              <a:ext cx="1368152" cy="259943"/>
            </a:xfrm>
            <a:prstGeom prst="leftArrow">
              <a:avLst/>
            </a:prstGeom>
            <a:solidFill>
              <a:srgbClr val="FFFF00"/>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white"/>
                </a:solidFill>
                <a:effectLst/>
                <a:uLnTx/>
                <a:uFillTx/>
                <a:latin typeface="Segoe UI"/>
                <a:ea typeface="+mn-ea"/>
                <a:cs typeface="+mn-cs"/>
              </a:endParaRPr>
            </a:p>
          </p:txBody>
        </p:sp>
      </p:grpSp>
      <p:sp>
        <p:nvSpPr>
          <p:cNvPr id="14" name="TextBox 13">
            <a:extLst>
              <a:ext uri="{FF2B5EF4-FFF2-40B4-BE49-F238E27FC236}">
                <a16:creationId xmlns:a16="http://schemas.microsoft.com/office/drawing/2014/main" id="{F051E729-5357-4CE2-BC5D-19B88461289A}"/>
              </a:ext>
            </a:extLst>
          </p:cNvPr>
          <p:cNvSpPr txBox="1"/>
          <p:nvPr/>
        </p:nvSpPr>
        <p:spPr>
          <a:xfrm>
            <a:off x="261764" y="3029136"/>
            <a:ext cx="3127479" cy="369332"/>
          </a:xfrm>
          <a:prstGeom prst="rect">
            <a:avLst/>
          </a:prstGeom>
          <a:noFill/>
        </p:spPr>
        <p:txBody>
          <a:bodyPr wrap="square" rtlCol="0">
            <a:spAutoFit/>
          </a:bodyPr>
          <a:lstStyle/>
          <a:p>
            <a:r>
              <a:rPr lang="en-US" b="1" dirty="0"/>
              <a:t>Structure of Fiori Application</a:t>
            </a:r>
          </a:p>
        </p:txBody>
      </p:sp>
      <p:sp>
        <p:nvSpPr>
          <p:cNvPr id="63" name="TextBox 62">
            <a:extLst>
              <a:ext uri="{FF2B5EF4-FFF2-40B4-BE49-F238E27FC236}">
                <a16:creationId xmlns:a16="http://schemas.microsoft.com/office/drawing/2014/main" id="{2188972F-7D88-4136-BD86-96C836355C66}"/>
              </a:ext>
            </a:extLst>
          </p:cNvPr>
          <p:cNvSpPr txBox="1"/>
          <p:nvPr/>
        </p:nvSpPr>
        <p:spPr>
          <a:xfrm>
            <a:off x="1499298" y="6328615"/>
            <a:ext cx="3124200" cy="369332"/>
          </a:xfrm>
          <a:prstGeom prst="rect">
            <a:avLst/>
          </a:prstGeom>
          <a:noFill/>
        </p:spPr>
        <p:txBody>
          <a:bodyPr wrap="square" rtlCol="0">
            <a:spAutoFit/>
          </a:bodyPr>
          <a:lstStyle/>
          <a:p>
            <a:r>
              <a:rPr lang="en-US" dirty="0"/>
              <a:t>Component.js is starting point</a:t>
            </a:r>
          </a:p>
        </p:txBody>
      </p:sp>
      <p:sp>
        <p:nvSpPr>
          <p:cNvPr id="64" name="Rectangle 63">
            <a:extLst>
              <a:ext uri="{FF2B5EF4-FFF2-40B4-BE49-F238E27FC236}">
                <a16:creationId xmlns:a16="http://schemas.microsoft.com/office/drawing/2014/main" id="{A4326914-1EB3-4A21-AB0B-D98429BBF485}"/>
              </a:ext>
            </a:extLst>
          </p:cNvPr>
          <p:cNvSpPr/>
          <p:nvPr/>
        </p:nvSpPr>
        <p:spPr>
          <a:xfrm>
            <a:off x="1956498" y="3611273"/>
            <a:ext cx="2209800" cy="4572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b="1" dirty="0">
                <a:solidFill>
                  <a:srgbClr val="FF0000"/>
                </a:solidFill>
              </a:rPr>
              <a:t>sap/ui/core/UIComponent</a:t>
            </a:r>
          </a:p>
        </p:txBody>
      </p:sp>
      <p:cxnSp>
        <p:nvCxnSpPr>
          <p:cNvPr id="66" name="Straight Arrow Connector 65">
            <a:extLst>
              <a:ext uri="{FF2B5EF4-FFF2-40B4-BE49-F238E27FC236}">
                <a16:creationId xmlns:a16="http://schemas.microsoft.com/office/drawing/2014/main" id="{40D09286-E6B9-4A85-ADF8-89EE33A1F130}"/>
              </a:ext>
            </a:extLst>
          </p:cNvPr>
          <p:cNvCxnSpPr>
            <a:cxnSpLocks/>
            <a:stCxn id="40" idx="0"/>
            <a:endCxn id="64" idx="2"/>
          </p:cNvCxnSpPr>
          <p:nvPr/>
        </p:nvCxnSpPr>
        <p:spPr>
          <a:xfrm flipH="1" flipV="1">
            <a:off x="3061398" y="4068473"/>
            <a:ext cx="1" cy="3745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9" name="Rectangle 68">
            <a:extLst>
              <a:ext uri="{FF2B5EF4-FFF2-40B4-BE49-F238E27FC236}">
                <a16:creationId xmlns:a16="http://schemas.microsoft.com/office/drawing/2014/main" id="{FEE3D813-A433-4890-BC72-56AE207B8FFE}"/>
              </a:ext>
            </a:extLst>
          </p:cNvPr>
          <p:cNvSpPr/>
          <p:nvPr/>
        </p:nvSpPr>
        <p:spPr>
          <a:xfrm>
            <a:off x="8028983" y="5834889"/>
            <a:ext cx="1321415" cy="685801"/>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BaseController</a:t>
            </a:r>
          </a:p>
        </p:txBody>
      </p:sp>
      <p:cxnSp>
        <p:nvCxnSpPr>
          <p:cNvPr id="71" name="Straight Connector 70">
            <a:extLst>
              <a:ext uri="{FF2B5EF4-FFF2-40B4-BE49-F238E27FC236}">
                <a16:creationId xmlns:a16="http://schemas.microsoft.com/office/drawing/2014/main" id="{EA59B1D0-A81D-43A1-9D15-5E3EF51A1F16}"/>
              </a:ext>
            </a:extLst>
          </p:cNvPr>
          <p:cNvCxnSpPr>
            <a:cxnSpLocks/>
            <a:stCxn id="48" idx="3"/>
            <a:endCxn id="69" idx="1"/>
          </p:cNvCxnSpPr>
          <p:nvPr/>
        </p:nvCxnSpPr>
        <p:spPr>
          <a:xfrm>
            <a:off x="6643380" y="6149155"/>
            <a:ext cx="1385603" cy="28635"/>
          </a:xfrm>
          <a:prstGeom prst="line">
            <a:avLst/>
          </a:prstGeom>
        </p:spPr>
        <p:style>
          <a:lnRef idx="1">
            <a:schemeClr val="accent1"/>
          </a:lnRef>
          <a:fillRef idx="0">
            <a:schemeClr val="accent1"/>
          </a:fillRef>
          <a:effectRef idx="0">
            <a:schemeClr val="accent1"/>
          </a:effectRef>
          <a:fontRef idx="minor">
            <a:schemeClr val="tx1"/>
          </a:fontRef>
        </p:style>
      </p:cxnSp>
      <p:cxnSp>
        <p:nvCxnSpPr>
          <p:cNvPr id="73" name="Connector: Elbow 72">
            <a:extLst>
              <a:ext uri="{FF2B5EF4-FFF2-40B4-BE49-F238E27FC236}">
                <a16:creationId xmlns:a16="http://schemas.microsoft.com/office/drawing/2014/main" id="{5201D766-E87C-486D-820C-048F1F021165}"/>
              </a:ext>
            </a:extLst>
          </p:cNvPr>
          <p:cNvCxnSpPr>
            <a:cxnSpLocks/>
            <a:stCxn id="69" idx="3"/>
            <a:endCxn id="58" idx="2"/>
          </p:cNvCxnSpPr>
          <p:nvPr/>
        </p:nvCxnSpPr>
        <p:spPr>
          <a:xfrm flipV="1">
            <a:off x="9350398" y="5649778"/>
            <a:ext cx="1709034" cy="528012"/>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77" name="Connector: Elbow 76">
            <a:extLst>
              <a:ext uri="{FF2B5EF4-FFF2-40B4-BE49-F238E27FC236}">
                <a16:creationId xmlns:a16="http://schemas.microsoft.com/office/drawing/2014/main" id="{18B2079A-1984-4264-AABE-37E9296FA5B6}"/>
              </a:ext>
            </a:extLst>
          </p:cNvPr>
          <p:cNvCxnSpPr>
            <a:cxnSpLocks/>
            <a:stCxn id="69" idx="3"/>
            <a:endCxn id="53" idx="3"/>
          </p:cNvCxnSpPr>
          <p:nvPr/>
        </p:nvCxnSpPr>
        <p:spPr>
          <a:xfrm flipV="1">
            <a:off x="9350398" y="4745801"/>
            <a:ext cx="2474063" cy="1431989"/>
          </a:xfrm>
          <a:prstGeom prst="bentConnector3">
            <a:avLst>
              <a:gd name="adj1" fmla="val 109240"/>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983240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Component.js File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970318"/>
          </a:xfrm>
          <a:prstGeom prst="rect">
            <a:avLst/>
          </a:prstGeom>
          <a:noFill/>
        </p:spPr>
        <p:txBody>
          <a:bodyPr wrap="square" rtlCol="0">
            <a:spAutoFit/>
          </a:bodyPr>
          <a:lstStyle/>
          <a:p>
            <a:pPr marL="285750" indent="-285750" algn="just">
              <a:lnSpc>
                <a:spcPct val="100000"/>
              </a:lnSpc>
              <a:spcBef>
                <a:spcPts val="0"/>
              </a:spcBef>
              <a:buFont typeface="Wingdings" panose="05000000000000000000" pitchFamily="2" charset="2"/>
              <a:buChar char="§"/>
            </a:pPr>
            <a:r>
              <a:rPr lang="en-US" sz="1800" dirty="0">
                <a:solidFill>
                  <a:schemeClr val="tx1">
                    <a:lumMod val="95000"/>
                    <a:lumOff val="5000"/>
                  </a:schemeClr>
                </a:solidFill>
                <a:latin typeface="Calibri (Body)"/>
              </a:rPr>
              <a:t>Component.js the starting point of all Fiori applications, it is used by Fiori Launchpad to kick-start our app. If an app has Component.js inside, it called </a:t>
            </a:r>
            <a:r>
              <a:rPr lang="en-US" sz="1800" b="1" dirty="0">
                <a:solidFill>
                  <a:schemeClr val="tx1">
                    <a:lumMod val="95000"/>
                    <a:lumOff val="5000"/>
                  </a:schemeClr>
                </a:solidFill>
                <a:latin typeface="Calibri (Body)"/>
              </a:rPr>
              <a:t>Fiori like app.</a:t>
            </a:r>
          </a:p>
          <a:p>
            <a:pPr marL="285750" indent="-285750" algn="just">
              <a:lnSpc>
                <a:spcPct val="100000"/>
              </a:lnSpc>
              <a:spcBef>
                <a:spcPts val="0"/>
              </a:spcBef>
              <a:buFont typeface="Wingdings" panose="05000000000000000000" pitchFamily="2" charset="2"/>
              <a:buChar char="§"/>
            </a:pPr>
            <a:r>
              <a:rPr lang="en-US" sz="1800" dirty="0"/>
              <a:t>We will decouple everything from index.html to avoid user starring app w/o launchpad because of security rick of user opening app direct from index file.</a:t>
            </a:r>
            <a:r>
              <a:rPr lang="en-US" sz="1800" dirty="0">
                <a:solidFill>
                  <a:schemeClr val="tx1">
                    <a:lumMod val="95000"/>
                    <a:lumOff val="5000"/>
                  </a:schemeClr>
                </a:solidFill>
                <a:latin typeface="Calibri (Body)"/>
                <a:cs typeface="Arial" panose="020B0604020202020204" pitchFamily="34" charset="0"/>
              </a:rPr>
              <a:t>   </a:t>
            </a:r>
          </a:p>
          <a:p>
            <a:pPr marL="742950" lvl="1" indent="-285750" algn="just">
              <a:buFont typeface="Wingdings" panose="05000000000000000000" pitchFamily="2" charset="2"/>
              <a:buChar char="§"/>
            </a:pPr>
            <a:r>
              <a:rPr lang="en-US" dirty="0">
                <a:solidFill>
                  <a:schemeClr val="tx1">
                    <a:lumMod val="95000"/>
                    <a:lumOff val="5000"/>
                  </a:schemeClr>
                </a:solidFill>
                <a:latin typeface="Calibri (Body)"/>
              </a:rPr>
              <a:t>It is the wrapper of all the functionality. </a:t>
            </a:r>
          </a:p>
          <a:p>
            <a:pPr marL="742950" lvl="1" indent="-285750" algn="just">
              <a:buFont typeface="Wingdings" panose="05000000000000000000" pitchFamily="2" charset="2"/>
              <a:buChar char="§"/>
            </a:pPr>
            <a:r>
              <a:rPr lang="en-US" dirty="0"/>
              <a:t>The name of the file must be, must be </a:t>
            </a:r>
            <a:r>
              <a:rPr lang="en-US" b="1" dirty="0"/>
              <a:t>Component.js</a:t>
            </a:r>
          </a:p>
          <a:p>
            <a:pPr marL="742950" lvl="1" indent="-285750" algn="just">
              <a:buFont typeface="Wingdings" panose="05000000000000000000" pitchFamily="2" charset="2"/>
              <a:buChar char="§"/>
            </a:pPr>
            <a:r>
              <a:rPr lang="en-US" dirty="0"/>
              <a:t>It should ideally be created inside the webapp folder</a:t>
            </a:r>
          </a:p>
          <a:p>
            <a:pPr marL="742950" lvl="1" indent="-285750" algn="just">
              <a:buFont typeface="Wingdings" panose="05000000000000000000" pitchFamily="2" charset="2"/>
              <a:buChar char="§"/>
            </a:pPr>
            <a:r>
              <a:rPr lang="en-US" dirty="0"/>
              <a:t>If our app does not have Component.js, we will not be able to integrate our app with launchpad</a:t>
            </a:r>
            <a:endParaRPr lang="en-US" dirty="0">
              <a:solidFill>
                <a:schemeClr val="tx1">
                  <a:lumMod val="95000"/>
                  <a:lumOff val="5000"/>
                </a:schemeClr>
              </a:solidFill>
              <a:latin typeface="Calibri (Body)"/>
            </a:endParaRPr>
          </a:p>
          <a:p>
            <a:pPr marL="742950" lvl="1" indent="-285750" algn="just">
              <a:buFont typeface="Wingdings" panose="05000000000000000000" pitchFamily="2" charset="2"/>
              <a:buChar char="§"/>
            </a:pPr>
            <a:r>
              <a:rPr lang="en-US" dirty="0">
                <a:solidFill>
                  <a:schemeClr val="tx1">
                    <a:lumMod val="95000"/>
                    <a:lumOff val="5000"/>
                  </a:schemeClr>
                </a:solidFill>
                <a:latin typeface="Calibri (Body)"/>
              </a:rPr>
              <a:t>It is a class which inherits from sap/ui/core/UIComponent standard class. We inherit to reuse the functionality offered by SAP like routing.</a:t>
            </a:r>
          </a:p>
          <a:p>
            <a:pPr marL="742950" lvl="1" indent="-285750" algn="just">
              <a:buFont typeface="Wingdings" panose="05000000000000000000" pitchFamily="2" charset="2"/>
              <a:buChar char="§"/>
            </a:pPr>
            <a:r>
              <a:rPr lang="en-US" dirty="0">
                <a:solidFill>
                  <a:schemeClr val="tx1">
                    <a:lumMod val="95000"/>
                    <a:lumOff val="5000"/>
                  </a:schemeClr>
                </a:solidFill>
                <a:latin typeface="Calibri (Body)"/>
              </a:rPr>
              <a:t>When app starts, UI5 framework will scan your project’s base directory to check if it has a file with exact name </a:t>
            </a:r>
            <a:r>
              <a:rPr lang="en-US" b="1" dirty="0">
                <a:solidFill>
                  <a:schemeClr val="tx1">
                    <a:lumMod val="95000"/>
                    <a:lumOff val="5000"/>
                  </a:schemeClr>
                </a:solidFill>
                <a:latin typeface="Calibri (Body)"/>
              </a:rPr>
              <a:t>Component.js</a:t>
            </a:r>
          </a:p>
          <a:p>
            <a:pPr marL="742950" lvl="1" indent="-285750" algn="just">
              <a:buFont typeface="Wingdings" panose="05000000000000000000" pitchFamily="2" charset="2"/>
              <a:buChar char="§"/>
            </a:pPr>
            <a:r>
              <a:rPr lang="en-US" b="0" i="0" dirty="0">
                <a:solidFill>
                  <a:schemeClr val="tx1">
                    <a:lumMod val="95000"/>
                    <a:lumOff val="5000"/>
                  </a:schemeClr>
                </a:solidFill>
                <a:effectLst/>
                <a:latin typeface="Calibri (Body)"/>
              </a:rPr>
              <a:t>The component file calls the manifest file, and we keep all app level configuration inside the manifest file.</a:t>
            </a:r>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1342779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Create our first Fiori Like app</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5632311"/>
          </a:xfrm>
          <a:prstGeom prst="rect">
            <a:avLst/>
          </a:prstGeom>
          <a:noFill/>
        </p:spPr>
        <p:txBody>
          <a:bodyPr wrap="square" rtlCol="0">
            <a:spAutoFit/>
          </a:bodyPr>
          <a:lstStyle/>
          <a:p>
            <a:pPr marL="285750" indent="-285750" algn="just">
              <a:buFont typeface="Wingdings" panose="05000000000000000000" pitchFamily="2" charset="2"/>
              <a:buChar char="§"/>
            </a:pPr>
            <a:r>
              <a:rPr lang="en-US" dirty="0"/>
              <a:t>Create a new folder named </a:t>
            </a:r>
            <a:r>
              <a:rPr lang="en-US" b="1" dirty="0">
                <a:solidFill>
                  <a:schemeClr val="accent6"/>
                </a:solidFill>
              </a:rPr>
              <a:t>fiorilikeapp</a:t>
            </a:r>
            <a:r>
              <a:rPr lang="en-US" dirty="0"/>
              <a:t> in our projects directory, using the command </a:t>
            </a:r>
            <a:r>
              <a:rPr lang="en-US" i="1" dirty="0">
                <a:solidFill>
                  <a:schemeClr val="accent6"/>
                </a:solidFill>
              </a:rPr>
              <a:t>mkdir fiorilikeapp.</a:t>
            </a:r>
          </a:p>
          <a:p>
            <a:pPr marL="285750" indent="-285750" algn="just">
              <a:buFont typeface="Wingdings" panose="05000000000000000000" pitchFamily="2" charset="2"/>
              <a:buChar char="§"/>
            </a:pPr>
            <a:r>
              <a:rPr lang="en-US" dirty="0"/>
              <a:t>Now navigate to the newly created folder using the command </a:t>
            </a:r>
            <a:r>
              <a:rPr lang="en-US" b="1" dirty="0">
                <a:solidFill>
                  <a:schemeClr val="accent6"/>
                </a:solidFill>
              </a:rPr>
              <a:t>cd fiorilikeapp</a:t>
            </a:r>
            <a:r>
              <a:rPr lang="en-US" dirty="0"/>
              <a:t>, and then create a webapp folder inside this newly created folder using the command </a:t>
            </a:r>
            <a:r>
              <a:rPr lang="en-US" b="1" dirty="0">
                <a:solidFill>
                  <a:schemeClr val="accent6"/>
                </a:solidFill>
              </a:rPr>
              <a:t>mkdir webapp</a:t>
            </a:r>
            <a:r>
              <a:rPr lang="en-US" b="1" dirty="0"/>
              <a:t>. </a:t>
            </a:r>
            <a:r>
              <a:rPr lang="en-US" dirty="0"/>
              <a:t>Then move inside this folder using command </a:t>
            </a:r>
            <a:r>
              <a:rPr lang="en-US" dirty="0">
                <a:solidFill>
                  <a:schemeClr val="accent6"/>
                </a:solidFill>
              </a:rPr>
              <a:t>cd webapp</a:t>
            </a:r>
            <a:r>
              <a:rPr lang="en-US" dirty="0"/>
              <a:t>.</a:t>
            </a:r>
          </a:p>
          <a:p>
            <a:pPr marL="285750" indent="-285750" algn="just">
              <a:buFont typeface="Wingdings" panose="05000000000000000000" pitchFamily="2" charset="2"/>
              <a:buChar char="§"/>
            </a:pPr>
            <a:r>
              <a:rPr lang="en-US" dirty="0"/>
              <a:t>Now create two files in the webapp folder using the commands </a:t>
            </a:r>
            <a:r>
              <a:rPr lang="en-US" dirty="0">
                <a:solidFill>
                  <a:schemeClr val="accent6"/>
                </a:solidFill>
              </a:rPr>
              <a:t>touch index.html </a:t>
            </a:r>
            <a:r>
              <a:rPr lang="en-US" dirty="0"/>
              <a:t>and </a:t>
            </a:r>
            <a:r>
              <a:rPr lang="en-US" dirty="0">
                <a:solidFill>
                  <a:schemeClr val="accent6"/>
                </a:solidFill>
              </a:rPr>
              <a:t>touch Component.js</a:t>
            </a:r>
          </a:p>
          <a:p>
            <a:pPr marL="285750" indent="-285750" algn="just">
              <a:buFont typeface="Wingdings" panose="05000000000000000000" pitchFamily="2" charset="2"/>
              <a:buChar char="§"/>
            </a:pPr>
            <a:r>
              <a:rPr lang="en-US" dirty="0"/>
              <a:t>After this create a </a:t>
            </a:r>
            <a:r>
              <a:rPr lang="en-US" dirty="0">
                <a:solidFill>
                  <a:schemeClr val="accent6"/>
                </a:solidFill>
              </a:rPr>
              <a:t>App view </a:t>
            </a:r>
            <a:r>
              <a:rPr lang="en-US" dirty="0"/>
              <a:t>and </a:t>
            </a:r>
            <a:r>
              <a:rPr lang="en-US" dirty="0">
                <a:solidFill>
                  <a:schemeClr val="accent6"/>
                </a:solidFill>
              </a:rPr>
              <a:t>App controller </a:t>
            </a:r>
            <a:r>
              <a:rPr lang="en-US" dirty="0"/>
              <a:t>in the respective </a:t>
            </a:r>
            <a:r>
              <a:rPr lang="en-US" dirty="0">
                <a:solidFill>
                  <a:schemeClr val="accent6"/>
                </a:solidFill>
              </a:rPr>
              <a:t>view folder </a:t>
            </a:r>
            <a:r>
              <a:rPr lang="en-US" dirty="0"/>
              <a:t>and </a:t>
            </a:r>
            <a:r>
              <a:rPr lang="en-US" dirty="0">
                <a:solidFill>
                  <a:schemeClr val="accent6"/>
                </a:solidFill>
              </a:rPr>
              <a:t>controller folder</a:t>
            </a:r>
            <a:r>
              <a:rPr lang="en-US" dirty="0"/>
              <a:t>.</a:t>
            </a:r>
          </a:p>
          <a:p>
            <a:pPr algn="just"/>
            <a:r>
              <a:rPr lang="en-US" dirty="0"/>
              <a:t>Once the files are created paste the code from below links. </a:t>
            </a:r>
          </a:p>
          <a:p>
            <a:pPr algn="just"/>
            <a:endParaRPr lang="en-US" dirty="0"/>
          </a:p>
          <a:p>
            <a:pPr algn="just"/>
            <a:r>
              <a:rPr lang="en-US" dirty="0"/>
              <a:t>Code links:</a:t>
            </a:r>
          </a:p>
          <a:p>
            <a:pPr marL="285750" indent="-285750" algn="just">
              <a:buFontTx/>
              <a:buChar char="-"/>
            </a:pPr>
            <a:r>
              <a:rPr lang="en-US" dirty="0">
                <a:hlinkClick r:id="rId3"/>
              </a:rPr>
              <a:t>index.html</a:t>
            </a:r>
            <a:endParaRPr lang="en-US" dirty="0"/>
          </a:p>
          <a:p>
            <a:pPr marL="285750" indent="-285750" algn="just">
              <a:buFontTx/>
              <a:buChar char="-"/>
            </a:pPr>
            <a:r>
              <a:rPr lang="en-US" dirty="0">
                <a:hlinkClick r:id="rId4"/>
              </a:rPr>
              <a:t>Component.js</a:t>
            </a:r>
            <a:endParaRPr lang="en-US" dirty="0"/>
          </a:p>
          <a:p>
            <a:pPr marL="285750" indent="-285750" algn="just">
              <a:buFontTx/>
              <a:buChar char="-"/>
            </a:pPr>
            <a:r>
              <a:rPr lang="en-US" dirty="0">
                <a:hlinkClick r:id="rId5"/>
              </a:rPr>
              <a:t>App.view.xml</a:t>
            </a:r>
            <a:endParaRPr lang="en-US" dirty="0"/>
          </a:p>
          <a:p>
            <a:pPr marL="285750" indent="-285750" algn="just">
              <a:buFontTx/>
              <a:buChar char="-"/>
            </a:pPr>
            <a:r>
              <a:rPr lang="en-US" dirty="0">
                <a:hlinkClick r:id="rId6"/>
              </a:rPr>
              <a:t>App.controller.js</a:t>
            </a:r>
            <a:endParaRPr lang="en-US" dirty="0"/>
          </a:p>
          <a:p>
            <a:pPr algn="just"/>
            <a:endParaRPr lang="en-US" dirty="0"/>
          </a:p>
          <a:p>
            <a:pPr algn="just"/>
            <a:r>
              <a:rPr lang="en-US" dirty="0"/>
              <a:t>Namespace naming convention: “</a:t>
            </a:r>
            <a:r>
              <a:rPr lang="en-US" b="1" dirty="0">
                <a:solidFill>
                  <a:schemeClr val="accent6"/>
                </a:solidFill>
              </a:rPr>
              <a:t>company.area.project</a:t>
            </a:r>
            <a:r>
              <a:rPr lang="en-US" dirty="0"/>
              <a:t>”</a:t>
            </a:r>
          </a:p>
          <a:p>
            <a:pPr algn="just"/>
            <a:r>
              <a:rPr lang="en-US" dirty="0"/>
              <a:t>Example: </a:t>
            </a:r>
          </a:p>
          <a:p>
            <a:pPr algn="just"/>
            <a:r>
              <a:rPr lang="en-US" dirty="0"/>
              <a:t>	</a:t>
            </a:r>
            <a:r>
              <a:rPr lang="en-US" dirty="0">
                <a:solidFill>
                  <a:schemeClr val="accent6"/>
                </a:solidFill>
              </a:rPr>
              <a:t>ibm.fin.ar</a:t>
            </a:r>
          </a:p>
          <a:p>
            <a:pPr algn="just"/>
            <a:r>
              <a:rPr lang="en-US" dirty="0">
                <a:solidFill>
                  <a:schemeClr val="accent6"/>
                </a:solidFill>
              </a:rPr>
              <a:t>	emc2.fin.ar</a:t>
            </a:r>
          </a:p>
          <a:p>
            <a:pPr algn="just"/>
            <a:r>
              <a:rPr lang="en-US" dirty="0">
                <a:solidFill>
                  <a:schemeClr val="accent6"/>
                </a:solidFill>
              </a:rPr>
              <a:t>	ibm.hr.payroll</a:t>
            </a:r>
          </a:p>
          <a:p>
            <a:pPr algn="just"/>
            <a:r>
              <a:rPr lang="en-US" dirty="0">
                <a:solidFill>
                  <a:schemeClr val="accent6"/>
                </a:solidFill>
              </a:rPr>
              <a:t>	ibm.fin.ap</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9" name="Picture 8">
            <a:extLst>
              <a:ext uri="{FF2B5EF4-FFF2-40B4-BE49-F238E27FC236}">
                <a16:creationId xmlns:a16="http://schemas.microsoft.com/office/drawing/2014/main" id="{A04F5667-C0E1-4DB5-BFAA-D490B14532FC}"/>
              </a:ext>
            </a:extLst>
          </p:cNvPr>
          <p:cNvPicPr>
            <a:picLocks noChangeAspect="1"/>
          </p:cNvPicPr>
          <p:nvPr/>
        </p:nvPicPr>
        <p:blipFill>
          <a:blip r:embed="rId7"/>
          <a:stretch>
            <a:fillRect/>
          </a:stretch>
        </p:blipFill>
        <p:spPr>
          <a:xfrm>
            <a:off x="8038681" y="2915736"/>
            <a:ext cx="3609023" cy="316317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 name="Picture 10">
            <a:extLst>
              <a:ext uri="{FF2B5EF4-FFF2-40B4-BE49-F238E27FC236}">
                <a16:creationId xmlns:a16="http://schemas.microsoft.com/office/drawing/2014/main" id="{22B0F00B-CF3C-47BD-87BC-7633281E3C1B}"/>
              </a:ext>
            </a:extLst>
          </p:cNvPr>
          <p:cNvPicPr>
            <a:picLocks noChangeAspect="1"/>
          </p:cNvPicPr>
          <p:nvPr/>
        </p:nvPicPr>
        <p:blipFill>
          <a:blip r:embed="rId8"/>
          <a:stretch>
            <a:fillRect/>
          </a:stretch>
        </p:blipFill>
        <p:spPr>
          <a:xfrm>
            <a:off x="5842585" y="2915736"/>
            <a:ext cx="1983587" cy="184718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07321098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App Container</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200329"/>
          </a:xfrm>
          <a:prstGeom prst="rect">
            <a:avLst/>
          </a:prstGeom>
          <a:noFill/>
        </p:spPr>
        <p:txBody>
          <a:bodyPr wrap="square" rtlCol="0">
            <a:spAutoFit/>
          </a:bodyPr>
          <a:lstStyle/>
          <a:p>
            <a:pPr algn="just"/>
            <a:r>
              <a:rPr lang="en-US" dirty="0"/>
              <a:t>Most of the Fiori app developed in the industry used to have more than one view. To work with multiple views, we use the concept of Parent View in the Fiori application. Which means all the views are loaded in one Parent View(App View) which then calls the view we want to display to the user.</a:t>
            </a:r>
          </a:p>
          <a:p>
            <a:pPr algn="just"/>
            <a:r>
              <a:rPr lang="en-US" dirty="0"/>
              <a:t>The App view will behave as a container for other views.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B95E42EF-3441-4E34-8D84-C175F57157B4}"/>
              </a:ext>
            </a:extLst>
          </p:cNvPr>
          <p:cNvPicPr>
            <a:picLocks noChangeAspect="1"/>
          </p:cNvPicPr>
          <p:nvPr/>
        </p:nvPicPr>
        <p:blipFill>
          <a:blip r:embed="rId3"/>
          <a:stretch>
            <a:fillRect/>
          </a:stretch>
        </p:blipFill>
        <p:spPr>
          <a:xfrm>
            <a:off x="2707249" y="2042094"/>
            <a:ext cx="6029467" cy="4627265"/>
          </a:xfrm>
          <a:prstGeom prst="rect">
            <a:avLst/>
          </a:prstGeom>
        </p:spPr>
      </p:pic>
    </p:spTree>
    <p:extLst>
      <p:ext uri="{BB962C8B-B14F-4D97-AF65-F5344CB8AC3E}">
        <p14:creationId xmlns:p14="http://schemas.microsoft.com/office/powerpoint/2010/main" val="361837330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Working with multiple views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4801314"/>
          </a:xfrm>
          <a:prstGeom prst="rect">
            <a:avLst/>
          </a:prstGeom>
          <a:noFill/>
        </p:spPr>
        <p:txBody>
          <a:bodyPr wrap="square" rtlCol="0">
            <a:spAutoFit/>
          </a:bodyPr>
          <a:lstStyle/>
          <a:p>
            <a:pPr marL="285750" indent="-285750">
              <a:buFont typeface="Wingdings" panose="05000000000000000000" pitchFamily="2" charset="2"/>
              <a:buChar char="§"/>
            </a:pPr>
            <a:r>
              <a:rPr lang="en-US" dirty="0"/>
              <a:t>Now to understand how the app container works we will add two new views (</a:t>
            </a:r>
            <a:r>
              <a:rPr lang="en-US" b="1" dirty="0">
                <a:solidFill>
                  <a:schemeClr val="accent6"/>
                </a:solidFill>
              </a:rPr>
              <a:t>View1 and View2</a:t>
            </a:r>
            <a:r>
              <a:rPr lang="en-US" dirty="0"/>
              <a:t>).</a:t>
            </a:r>
          </a:p>
          <a:p>
            <a:pPr marL="285750" indent="-285750">
              <a:buFont typeface="Wingdings" panose="05000000000000000000" pitchFamily="2" charset="2"/>
              <a:buChar char="§"/>
            </a:pPr>
            <a:r>
              <a:rPr lang="en-US" dirty="0"/>
              <a:t>Similarly we have to create a </a:t>
            </a:r>
            <a:r>
              <a:rPr lang="en-US" b="1" dirty="0">
                <a:solidFill>
                  <a:schemeClr val="accent6"/>
                </a:solidFill>
              </a:rPr>
              <a:t>View1 controller </a:t>
            </a:r>
            <a:r>
              <a:rPr lang="en-US" dirty="0"/>
              <a:t>and </a:t>
            </a:r>
            <a:r>
              <a:rPr lang="en-US" b="1" dirty="0">
                <a:solidFill>
                  <a:schemeClr val="accent6"/>
                </a:solidFill>
              </a:rPr>
              <a:t>View2 controller</a:t>
            </a:r>
            <a:r>
              <a:rPr lang="en-US" dirty="0"/>
              <a:t>.</a:t>
            </a:r>
          </a:p>
          <a:p>
            <a:pPr marL="285750" indent="-285750">
              <a:buFont typeface="Wingdings" panose="05000000000000000000" pitchFamily="2" charset="2"/>
              <a:buChar char="§"/>
            </a:pPr>
            <a:r>
              <a:rPr lang="en-US" dirty="0"/>
              <a:t>Since we are using multiple controllers we should also create a </a:t>
            </a:r>
            <a:r>
              <a:rPr lang="en-US" b="1" dirty="0">
                <a:solidFill>
                  <a:schemeClr val="accent6"/>
                </a:solidFill>
              </a:rPr>
              <a:t>Base Controller </a:t>
            </a:r>
            <a:r>
              <a:rPr lang="en-US" dirty="0"/>
              <a:t>to inherit the controller class at one place.</a:t>
            </a:r>
          </a:p>
          <a:p>
            <a:pPr marL="285750" indent="-285750">
              <a:buFont typeface="Wingdings" panose="05000000000000000000" pitchFamily="2" charset="2"/>
              <a:buChar char="§"/>
            </a:pPr>
            <a:r>
              <a:rPr lang="en-US" dirty="0"/>
              <a:t>Once these files are created, copy the code from below links.</a:t>
            </a:r>
          </a:p>
          <a:p>
            <a:pPr marL="285750" indent="-285750">
              <a:buFont typeface="Wingdings" panose="05000000000000000000" pitchFamily="2" charset="2"/>
              <a:buChar char="§"/>
            </a:pPr>
            <a:r>
              <a:rPr lang="en-US" dirty="0"/>
              <a:t>For this exercise we will create a Button on both View1 and View2. On press of that buttons we will navigate to the another view. View1 to View2 and vice-versa.</a:t>
            </a:r>
          </a:p>
          <a:p>
            <a:pPr marL="285750" indent="-285750">
              <a:buFont typeface="Wingdings" panose="05000000000000000000" pitchFamily="2" charset="2"/>
              <a:buChar char="§"/>
            </a:pPr>
            <a:endParaRPr lang="en-US" dirty="0"/>
          </a:p>
          <a:p>
            <a:r>
              <a:rPr lang="en-US" dirty="0"/>
              <a:t>Code Links:</a:t>
            </a:r>
          </a:p>
          <a:p>
            <a:pPr marL="285750" indent="-285750">
              <a:buFontTx/>
              <a:buChar char="-"/>
            </a:pPr>
            <a:r>
              <a:rPr lang="en-US" dirty="0">
                <a:hlinkClick r:id="rId3"/>
              </a:rPr>
              <a:t>App.view.xml</a:t>
            </a:r>
            <a:endParaRPr lang="en-US" dirty="0"/>
          </a:p>
          <a:p>
            <a:pPr marL="285750" indent="-285750">
              <a:buFontTx/>
              <a:buChar char="-"/>
            </a:pPr>
            <a:r>
              <a:rPr lang="en-US" dirty="0">
                <a:hlinkClick r:id="rId4"/>
              </a:rPr>
              <a:t>App.controller.js</a:t>
            </a:r>
            <a:endParaRPr lang="en-US" dirty="0"/>
          </a:p>
          <a:p>
            <a:pPr marL="285750" indent="-285750">
              <a:buFontTx/>
              <a:buChar char="-"/>
            </a:pPr>
            <a:r>
              <a:rPr lang="en-US" dirty="0">
                <a:hlinkClick r:id="rId5"/>
              </a:rPr>
              <a:t>View1.view.xml</a:t>
            </a:r>
            <a:endParaRPr lang="en-US" dirty="0"/>
          </a:p>
          <a:p>
            <a:pPr marL="285750" indent="-285750">
              <a:buFontTx/>
              <a:buChar char="-"/>
            </a:pPr>
            <a:r>
              <a:rPr lang="en-US" dirty="0">
                <a:hlinkClick r:id="rId6"/>
              </a:rPr>
              <a:t>View1.controller.js</a:t>
            </a:r>
            <a:endParaRPr lang="en-US" dirty="0"/>
          </a:p>
          <a:p>
            <a:pPr marL="285750" indent="-285750">
              <a:buFontTx/>
              <a:buChar char="-"/>
            </a:pPr>
            <a:r>
              <a:rPr lang="en-US" dirty="0">
                <a:hlinkClick r:id="rId7"/>
              </a:rPr>
              <a:t>View2.view.xml</a:t>
            </a:r>
            <a:endParaRPr lang="en-US" dirty="0"/>
          </a:p>
          <a:p>
            <a:pPr marL="285750" indent="-285750">
              <a:buFontTx/>
              <a:buChar char="-"/>
            </a:pPr>
            <a:r>
              <a:rPr lang="en-US" dirty="0">
                <a:hlinkClick r:id="rId8"/>
              </a:rPr>
              <a:t>View2.controller.js</a:t>
            </a:r>
            <a:endParaRPr lang="en-US" dirty="0"/>
          </a:p>
          <a:p>
            <a:pPr marL="285750" indent="-285750">
              <a:buFontTx/>
              <a:buChar char="-"/>
            </a:pPr>
            <a:r>
              <a:rPr lang="en-US" dirty="0">
                <a:hlinkClick r:id="rId9"/>
              </a:rPr>
              <a:t>BaseController.js</a:t>
            </a:r>
            <a:endParaRPr lang="en-US" dirty="0"/>
          </a:p>
          <a:p>
            <a:pPr marL="285750" indent="-285750">
              <a:buFontTx/>
              <a:buChar char="-"/>
            </a:pPr>
            <a:r>
              <a:rPr lang="en-US" dirty="0">
                <a:hlinkClick r:id="rId10"/>
              </a:rPr>
              <a:t>Component.js</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F28F05FF-4785-41E0-A206-4C72FF93403C}"/>
              </a:ext>
            </a:extLst>
          </p:cNvPr>
          <p:cNvPicPr>
            <a:picLocks noChangeAspect="1"/>
          </p:cNvPicPr>
          <p:nvPr/>
        </p:nvPicPr>
        <p:blipFill>
          <a:blip r:embed="rId11"/>
          <a:stretch>
            <a:fillRect/>
          </a:stretch>
        </p:blipFill>
        <p:spPr>
          <a:xfrm>
            <a:off x="9004467" y="3089614"/>
            <a:ext cx="2623681" cy="274325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Picture 5">
            <a:extLst>
              <a:ext uri="{FF2B5EF4-FFF2-40B4-BE49-F238E27FC236}">
                <a16:creationId xmlns:a16="http://schemas.microsoft.com/office/drawing/2014/main" id="{EB9051FB-44B7-4820-AF6C-E4BA67E374C5}"/>
              </a:ext>
            </a:extLst>
          </p:cNvPr>
          <p:cNvPicPr>
            <a:picLocks noChangeAspect="1"/>
          </p:cNvPicPr>
          <p:nvPr/>
        </p:nvPicPr>
        <p:blipFill>
          <a:blip r:embed="rId12"/>
          <a:stretch>
            <a:fillRect/>
          </a:stretch>
        </p:blipFill>
        <p:spPr>
          <a:xfrm>
            <a:off x="5651303" y="3089614"/>
            <a:ext cx="2358938" cy="274325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66481060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Header Navigation Buttons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308324"/>
          </a:xfrm>
          <a:prstGeom prst="rect">
            <a:avLst/>
          </a:prstGeom>
          <a:noFill/>
        </p:spPr>
        <p:txBody>
          <a:bodyPr wrap="square" rtlCol="0">
            <a:spAutoFit/>
          </a:bodyPr>
          <a:lstStyle/>
          <a:p>
            <a:pPr marL="285750" indent="-285750">
              <a:buFont typeface="Wingdings" panose="05000000000000000000" pitchFamily="2" charset="2"/>
              <a:buChar char="§"/>
            </a:pPr>
            <a:r>
              <a:rPr lang="en-US" dirty="0"/>
              <a:t>As we see in most of the application the Navigation button are place inside the navigation bar at the top.</a:t>
            </a:r>
          </a:p>
          <a:p>
            <a:pPr marL="285750" indent="-285750">
              <a:buFont typeface="Wingdings" panose="05000000000000000000" pitchFamily="2" charset="2"/>
              <a:buChar char="§"/>
            </a:pPr>
            <a:r>
              <a:rPr lang="en-US" dirty="0"/>
              <a:t>So we, will move the button to the Nav bar using the </a:t>
            </a:r>
            <a:r>
              <a:rPr lang="en-US" b="1" dirty="0">
                <a:solidFill>
                  <a:schemeClr val="accent6"/>
                </a:solidFill>
              </a:rPr>
              <a:t>headerContent</a:t>
            </a:r>
            <a:r>
              <a:rPr lang="en-US" dirty="0"/>
              <a:t> aggregation of the </a:t>
            </a:r>
            <a:r>
              <a:rPr lang="en-US" b="1" dirty="0">
                <a:solidFill>
                  <a:schemeClr val="accent6"/>
                </a:solidFill>
              </a:rPr>
              <a:t>sap.m.Page </a:t>
            </a:r>
            <a:r>
              <a:rPr lang="en-US" dirty="0"/>
              <a:t>control.</a:t>
            </a:r>
          </a:p>
          <a:p>
            <a:pPr marL="285750" indent="-285750">
              <a:buFont typeface="Wingdings" panose="05000000000000000000" pitchFamily="2" charset="2"/>
              <a:buChar char="§"/>
            </a:pPr>
            <a:r>
              <a:rPr lang="en-US" dirty="0"/>
              <a:t>The standard page control also provides a some properties to add the Nav button without using the custom control.</a:t>
            </a:r>
          </a:p>
          <a:p>
            <a:pPr marL="285750" indent="-285750">
              <a:buFont typeface="Wingdings" panose="05000000000000000000" pitchFamily="2" charset="2"/>
              <a:buChar char="§"/>
            </a:pPr>
            <a:endParaRPr lang="en-US" dirty="0"/>
          </a:p>
          <a:p>
            <a:r>
              <a:rPr lang="en-US" dirty="0"/>
              <a:t>Code Links:</a:t>
            </a:r>
          </a:p>
          <a:p>
            <a:pPr marL="285750" indent="-285750">
              <a:buFontTx/>
              <a:buChar char="-"/>
            </a:pPr>
            <a:r>
              <a:rPr lang="en-US" dirty="0">
                <a:hlinkClick r:id="rId3"/>
              </a:rPr>
              <a:t>View1.view.xml</a:t>
            </a:r>
            <a:endParaRPr lang="en-US" dirty="0"/>
          </a:p>
          <a:p>
            <a:pPr marL="285750" indent="-285750">
              <a:buFontTx/>
              <a:buChar char="-"/>
            </a:pPr>
            <a:r>
              <a:rPr lang="en-US" dirty="0">
                <a:hlinkClick r:id="rId4"/>
              </a:rPr>
              <a:t>View2.view.xml</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837639DF-24B7-4400-A9ED-0B6782F2159A}"/>
              </a:ext>
            </a:extLst>
          </p:cNvPr>
          <p:cNvPicPr>
            <a:picLocks noChangeAspect="1"/>
          </p:cNvPicPr>
          <p:nvPr/>
        </p:nvPicPr>
        <p:blipFill>
          <a:blip r:embed="rId5"/>
          <a:stretch>
            <a:fillRect/>
          </a:stretch>
        </p:blipFill>
        <p:spPr>
          <a:xfrm>
            <a:off x="1115368" y="3948477"/>
            <a:ext cx="4153319" cy="182979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Picture 5">
            <a:extLst>
              <a:ext uri="{FF2B5EF4-FFF2-40B4-BE49-F238E27FC236}">
                <a16:creationId xmlns:a16="http://schemas.microsoft.com/office/drawing/2014/main" id="{F57FA7AD-8478-41C8-A7BF-9239722469CE}"/>
              </a:ext>
            </a:extLst>
          </p:cNvPr>
          <p:cNvPicPr>
            <a:picLocks noChangeAspect="1"/>
          </p:cNvPicPr>
          <p:nvPr/>
        </p:nvPicPr>
        <p:blipFill>
          <a:blip r:embed="rId6"/>
          <a:stretch>
            <a:fillRect/>
          </a:stretch>
        </p:blipFill>
        <p:spPr>
          <a:xfrm>
            <a:off x="6923314" y="3948477"/>
            <a:ext cx="3537019" cy="182979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42093964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Binding Syntax</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308324"/>
          </a:xfrm>
          <a:prstGeom prst="rect">
            <a:avLst/>
          </a:prstGeom>
          <a:noFill/>
        </p:spPr>
        <p:txBody>
          <a:bodyPr wrap="square" rtlCol="0">
            <a:spAutoFit/>
          </a:bodyPr>
          <a:lstStyle/>
          <a:p>
            <a:pPr marL="285750" indent="-285750">
              <a:buFont typeface="Wingdings" panose="05000000000000000000" pitchFamily="2" charset="2"/>
              <a:buChar char="§"/>
            </a:pPr>
            <a:r>
              <a:rPr lang="en-US" dirty="0"/>
              <a:t>Now we will see the different syntax of binding the properties in the View.</a:t>
            </a:r>
          </a:p>
          <a:p>
            <a:pPr marL="285750" indent="-285750">
              <a:buFont typeface="Wingdings" panose="05000000000000000000" pitchFamily="2" charset="2"/>
              <a:buChar char="§"/>
            </a:pPr>
            <a:r>
              <a:rPr lang="en-US" dirty="0"/>
              <a:t>Along with that we will see how to align the label and fields in the SimpleForm control.</a:t>
            </a:r>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endParaRPr lang="en-US" dirty="0"/>
          </a:p>
          <a:p>
            <a:r>
              <a:rPr lang="en-US" dirty="0"/>
              <a:t>Code Links:- </a:t>
            </a:r>
          </a:p>
          <a:p>
            <a:pPr marL="285750" indent="-285750">
              <a:buFontTx/>
              <a:buChar char="-"/>
            </a:pPr>
            <a:r>
              <a:rPr lang="en-US" dirty="0">
                <a:hlinkClick r:id="rId3"/>
              </a:rPr>
              <a:t>MyXML.view.xml</a:t>
            </a:r>
            <a:endParaRPr lang="en-US" dirty="0"/>
          </a:p>
          <a:p>
            <a:pPr marL="285750" indent="-285750">
              <a:buFontTx/>
              <a:buChar char="-"/>
            </a:pPr>
            <a:r>
              <a:rPr lang="en-US" dirty="0">
                <a:hlinkClick r:id="rId4"/>
              </a:rPr>
              <a:t>Main.controller.js</a:t>
            </a:r>
            <a:endParaRPr lang="en-US" dirty="0"/>
          </a:p>
          <a:p>
            <a:pPr marL="285750" indent="-285750">
              <a:buFontTx/>
              <a:buChar char="-"/>
            </a:pPr>
            <a:r>
              <a:rPr lang="en-US" dirty="0">
                <a:hlinkClick r:id="rId5"/>
              </a:rPr>
              <a:t>Index.html</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405E6FF4-130E-4E2A-BA77-65747CE9105C}"/>
              </a:ext>
            </a:extLst>
          </p:cNvPr>
          <p:cNvPicPr>
            <a:picLocks noChangeAspect="1"/>
          </p:cNvPicPr>
          <p:nvPr/>
        </p:nvPicPr>
        <p:blipFill>
          <a:blip r:embed="rId6"/>
          <a:stretch>
            <a:fillRect/>
          </a:stretch>
        </p:blipFill>
        <p:spPr>
          <a:xfrm>
            <a:off x="5950431" y="2106636"/>
            <a:ext cx="5430247" cy="135052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Picture 5">
            <a:extLst>
              <a:ext uri="{FF2B5EF4-FFF2-40B4-BE49-F238E27FC236}">
                <a16:creationId xmlns:a16="http://schemas.microsoft.com/office/drawing/2014/main" id="{A4F8C522-543C-4AF5-AEC4-1D2F5AD35354}"/>
              </a:ext>
            </a:extLst>
          </p:cNvPr>
          <p:cNvPicPr>
            <a:picLocks noChangeAspect="1"/>
          </p:cNvPicPr>
          <p:nvPr/>
        </p:nvPicPr>
        <p:blipFill>
          <a:blip r:embed="rId7"/>
          <a:stretch>
            <a:fillRect/>
          </a:stretch>
        </p:blipFill>
        <p:spPr>
          <a:xfrm>
            <a:off x="5408814" y="4242625"/>
            <a:ext cx="5971864" cy="106916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39251461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Manifest.json file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754326"/>
          </a:xfrm>
          <a:prstGeom prst="rect">
            <a:avLst/>
          </a:prstGeom>
          <a:noFill/>
        </p:spPr>
        <p:txBody>
          <a:bodyPr wrap="square" rtlCol="0">
            <a:spAutoFit/>
          </a:bodyPr>
          <a:lstStyle/>
          <a:p>
            <a:pPr marL="285750" indent="-285750" algn="just">
              <a:buFont typeface="Wingdings" panose="05000000000000000000" pitchFamily="2" charset="2"/>
              <a:buChar char="§"/>
            </a:pPr>
            <a:r>
              <a:rPr lang="en-US" sz="1800" b="1" dirty="0"/>
              <a:t>manifest.json </a:t>
            </a:r>
            <a:r>
              <a:rPr lang="en-US" sz="1800" dirty="0"/>
              <a:t>is also knows as application descriptor file. When someone look at my application, my application descriptor will express all the necessary properties.  </a:t>
            </a:r>
          </a:p>
          <a:p>
            <a:pPr marL="285750" indent="-285750" algn="just">
              <a:buFont typeface="Wingdings" panose="05000000000000000000" pitchFamily="2" charset="2"/>
              <a:buChar char="§"/>
            </a:pPr>
            <a:r>
              <a:rPr lang="en-US" sz="1800" dirty="0">
                <a:solidFill>
                  <a:prstClr val="black"/>
                </a:solidFill>
              </a:rPr>
              <a:t>It contains all the configuration for our application. </a:t>
            </a:r>
          </a:p>
          <a:p>
            <a:pPr marL="285750" indent="-285750" algn="just">
              <a:buFont typeface="Wingdings" panose="05000000000000000000" pitchFamily="2" charset="2"/>
              <a:buChar char="§"/>
            </a:pPr>
            <a:r>
              <a:rPr lang="en-US" sz="1800" dirty="0"/>
              <a:t>manifest.json is a file which contains all the properties and initialization of our app. When app starts SAPUI5 framework will read this file and generate necessary artefacts out-of-box for us.</a:t>
            </a:r>
            <a:endParaRPr lang="en-US" sz="1800" dirty="0">
              <a:solidFill>
                <a:prstClr val="black"/>
              </a:solidFill>
            </a:endParaRPr>
          </a:p>
          <a:p>
            <a:pPr marL="285750" indent="-285750" algn="just" eaLnBrk="0" fontAlgn="base" hangingPunct="0">
              <a:spcBef>
                <a:spcPct val="0"/>
              </a:spcBef>
              <a:spcAft>
                <a:spcPct val="0"/>
              </a:spcAft>
              <a:buFont typeface="Wingdings" panose="05000000000000000000" pitchFamily="2" charset="2"/>
              <a:buChar char="§"/>
            </a:pPr>
            <a:r>
              <a:rPr lang="en-US" sz="1800" b="0" i="0" dirty="0">
                <a:solidFill>
                  <a:srgbClr val="32363A"/>
                </a:solidFill>
                <a:effectLst/>
              </a:rPr>
              <a:t>It is written in JavaScript Object Notation (JSON) format.</a:t>
            </a:r>
            <a:endParaRPr kumimoji="0" lang="en-US" altLang="en-US" sz="1800" b="0" i="0" u="none" strike="noStrike" cap="none" normalizeH="0" baseline="0" dirty="0">
              <a:ln>
                <a:noFill/>
              </a:ln>
              <a:solidFill>
                <a:srgbClr val="333333"/>
              </a:solidFill>
              <a:effectLst/>
              <a:cs typeface="Arial" panose="020B0604020202020204" pitchFamily="34" charset="0"/>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6" name="TextBox 5">
            <a:extLst>
              <a:ext uri="{FF2B5EF4-FFF2-40B4-BE49-F238E27FC236}">
                <a16:creationId xmlns:a16="http://schemas.microsoft.com/office/drawing/2014/main" id="{D00B22B1-B5ED-4521-B093-4E3E3D550DAC}"/>
              </a:ext>
            </a:extLst>
          </p:cNvPr>
          <p:cNvSpPr txBox="1"/>
          <p:nvPr/>
        </p:nvSpPr>
        <p:spPr>
          <a:xfrm>
            <a:off x="261764" y="2533416"/>
            <a:ext cx="7496070" cy="3139321"/>
          </a:xfrm>
          <a:prstGeom prst="rect">
            <a:avLst/>
          </a:prstGeom>
          <a:noFill/>
        </p:spPr>
        <p:txBody>
          <a:bodyPr wrap="square">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lang="en-US" sz="1800" b="1" i="0" dirty="0">
                <a:solidFill>
                  <a:srgbClr val="333333"/>
                </a:solidFill>
                <a:effectLst/>
              </a:rPr>
              <a:t>Reasons why we need manifest</a:t>
            </a:r>
            <a:r>
              <a:rPr lang="en-US" sz="1800" b="0" i="0" dirty="0">
                <a:solidFill>
                  <a:srgbClr val="333333"/>
                </a:solidFill>
                <a:effectLst/>
              </a:rPr>
              <a:t>: </a:t>
            </a:r>
          </a:p>
          <a:p>
            <a:pPr marL="342900" indent="-342900">
              <a:buFont typeface="Wingdings" panose="05000000000000000000" pitchFamily="2" charset="2"/>
              <a:buChar char="è"/>
            </a:pPr>
            <a:r>
              <a:rPr lang="en-US" sz="1800" dirty="0">
                <a:sym typeface="Wingdings" panose="05000000000000000000" pitchFamily="2" charset="2"/>
              </a:rPr>
              <a:t>Once upon a time, I was in goa and enjoying my drink on beach, suddenly my phone rings and guess who is on the other side? You have developed a Fiori app last week and left for vacation, today we have a customer ticket and I am sitting with one your colleague, unable to understand what you did? Can you come and connect for some time.</a:t>
            </a:r>
          </a:p>
          <a:p>
            <a:pPr marL="342900" indent="-342900">
              <a:buFont typeface="Wingdings" panose="05000000000000000000" pitchFamily="2" charset="2"/>
              <a:buChar char="è"/>
            </a:pPr>
            <a:r>
              <a:rPr lang="en-US" sz="1800" dirty="0"/>
              <a:t>A team member is leaving our team, he/she has developed 20 Fiori apps and now you suppose to take handover, she/he is not cooperating because they leaving, how will you hold on to the code?</a:t>
            </a:r>
          </a:p>
          <a:p>
            <a:pPr marL="342900" indent="-342900">
              <a:buFont typeface="Wingdings" panose="05000000000000000000" pitchFamily="2" charset="2"/>
              <a:buChar char="è"/>
            </a:pPr>
            <a:r>
              <a:rPr lang="en-US" sz="1800" dirty="0"/>
              <a:t>SAP Delivers 1000s Fiori apps but they don’t send mobile no. of Labs developer. How will we understand where and what app is doing?</a:t>
            </a:r>
          </a:p>
        </p:txBody>
      </p:sp>
      <p:pic>
        <p:nvPicPr>
          <p:cNvPr id="7" name="Picture 6">
            <a:extLst>
              <a:ext uri="{FF2B5EF4-FFF2-40B4-BE49-F238E27FC236}">
                <a16:creationId xmlns:a16="http://schemas.microsoft.com/office/drawing/2014/main" id="{E3D2D445-F4DA-4769-9911-9BE55DBC91AE}"/>
              </a:ext>
            </a:extLst>
          </p:cNvPr>
          <p:cNvPicPr>
            <a:picLocks noChangeAspect="1"/>
          </p:cNvPicPr>
          <p:nvPr/>
        </p:nvPicPr>
        <p:blipFill>
          <a:blip r:embed="rId3"/>
          <a:stretch>
            <a:fillRect/>
          </a:stretch>
        </p:blipFill>
        <p:spPr>
          <a:xfrm>
            <a:off x="8358945" y="2529264"/>
            <a:ext cx="3064461" cy="214182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9" name="TextBox 8">
            <a:extLst>
              <a:ext uri="{FF2B5EF4-FFF2-40B4-BE49-F238E27FC236}">
                <a16:creationId xmlns:a16="http://schemas.microsoft.com/office/drawing/2014/main" id="{11373EFD-4624-4949-A29E-BED8BCB06600}"/>
              </a:ext>
            </a:extLst>
          </p:cNvPr>
          <p:cNvSpPr txBox="1"/>
          <p:nvPr/>
        </p:nvSpPr>
        <p:spPr>
          <a:xfrm>
            <a:off x="261764" y="5829417"/>
            <a:ext cx="8168803" cy="646331"/>
          </a:xfrm>
          <a:prstGeom prst="rect">
            <a:avLst/>
          </a:prstGeom>
          <a:noFill/>
        </p:spPr>
        <p:txBody>
          <a:bodyPr wrap="square" rtlCol="0">
            <a:spAutoFit/>
          </a:bodyPr>
          <a:lstStyle/>
          <a:p>
            <a:r>
              <a:rPr lang="en-US" dirty="0"/>
              <a:t>Documentation for manifest.json file:  </a:t>
            </a:r>
            <a:r>
              <a:rPr lang="en-US" dirty="0">
                <a:hlinkClick r:id="rId4"/>
              </a:rPr>
              <a:t>https://sapui5.hana.ondemand.com/#/topic/be0cf40f61184b358b5faedaec98b2da</a:t>
            </a:r>
            <a:endParaRPr lang="en-US" dirty="0"/>
          </a:p>
        </p:txBody>
      </p:sp>
    </p:spTree>
    <p:extLst>
      <p:ext uri="{BB962C8B-B14F-4D97-AF65-F5344CB8AC3E}">
        <p14:creationId xmlns:p14="http://schemas.microsoft.com/office/powerpoint/2010/main" val="354682360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Section of manifest.json</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pSp>
        <p:nvGrpSpPr>
          <p:cNvPr id="6" name="Group 5">
            <a:extLst>
              <a:ext uri="{FF2B5EF4-FFF2-40B4-BE49-F238E27FC236}">
                <a16:creationId xmlns:a16="http://schemas.microsoft.com/office/drawing/2014/main" id="{A11DB9E6-5C99-49F6-AC7B-90A6272BA78C}"/>
              </a:ext>
            </a:extLst>
          </p:cNvPr>
          <p:cNvGrpSpPr/>
          <p:nvPr/>
        </p:nvGrpSpPr>
        <p:grpSpPr>
          <a:xfrm>
            <a:off x="7298791" y="1468072"/>
            <a:ext cx="4032441" cy="1477328"/>
            <a:chOff x="7283950" y="1608251"/>
            <a:chExt cx="4032441" cy="1477328"/>
          </a:xfrm>
        </p:grpSpPr>
        <p:sp>
          <p:nvSpPr>
            <p:cNvPr id="7" name="TextBox 24">
              <a:extLst>
                <a:ext uri="{FF2B5EF4-FFF2-40B4-BE49-F238E27FC236}">
                  <a16:creationId xmlns:a16="http://schemas.microsoft.com/office/drawing/2014/main" id="{378D0B0D-6F5D-419F-984D-B913C7262CD0}"/>
                </a:ext>
              </a:extLst>
            </p:cNvPr>
            <p:cNvSpPr txBox="1"/>
            <p:nvPr/>
          </p:nvSpPr>
          <p:spPr>
            <a:xfrm>
              <a:off x="8857939" y="1608251"/>
              <a:ext cx="2458452" cy="1477328"/>
            </a:xfrm>
            <a:prstGeom prst="rect">
              <a:avLst/>
            </a:prstGeom>
            <a:solidFill>
              <a:schemeClr val="bg1">
                <a:lumMod val="85000"/>
              </a:schemeClr>
            </a:solid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800" kern="0" dirty="0">
                  <a:solidFill>
                    <a:schemeClr val="tx1">
                      <a:lumMod val="95000"/>
                      <a:lumOff val="5000"/>
                    </a:schemeClr>
                  </a:solidFill>
                  <a:latin typeface="Calibri (Body)"/>
                  <a:cs typeface="Arial" pitchFamily="34" charset="0"/>
                </a:rPr>
                <a:t>sap.app contains id, type, i18n, applicationVersion, title, description, dataSources.</a:t>
              </a:r>
              <a:endParaRPr lang="en-US" sz="1800" dirty="0">
                <a:solidFill>
                  <a:schemeClr val="tx1">
                    <a:lumMod val="95000"/>
                    <a:lumOff val="5000"/>
                  </a:schemeClr>
                </a:solidFill>
                <a:latin typeface="Calibri (Body)"/>
              </a:endParaRPr>
            </a:p>
          </p:txBody>
        </p:sp>
        <p:grpSp>
          <p:nvGrpSpPr>
            <p:cNvPr id="9" name="Group 8">
              <a:extLst>
                <a:ext uri="{FF2B5EF4-FFF2-40B4-BE49-F238E27FC236}">
                  <a16:creationId xmlns:a16="http://schemas.microsoft.com/office/drawing/2014/main" id="{64A1918E-579B-40A1-AD25-EB5C69DC2704}"/>
                </a:ext>
              </a:extLst>
            </p:cNvPr>
            <p:cNvGrpSpPr/>
            <p:nvPr/>
          </p:nvGrpSpPr>
          <p:grpSpPr>
            <a:xfrm>
              <a:off x="7283950" y="2371436"/>
              <a:ext cx="1328360" cy="143435"/>
              <a:chOff x="7008812" y="1757084"/>
              <a:chExt cx="1328360" cy="143435"/>
            </a:xfrm>
          </p:grpSpPr>
          <p:cxnSp>
            <p:nvCxnSpPr>
              <p:cNvPr id="10" name="Straight Connector 9">
                <a:extLst>
                  <a:ext uri="{FF2B5EF4-FFF2-40B4-BE49-F238E27FC236}">
                    <a16:creationId xmlns:a16="http://schemas.microsoft.com/office/drawing/2014/main" id="{6F8DB323-E970-4764-B57A-69525D7E33EB}"/>
                  </a:ext>
                </a:extLst>
              </p:cNvPr>
              <p:cNvCxnSpPr/>
              <p:nvPr/>
            </p:nvCxnSpPr>
            <p:spPr>
              <a:xfrm>
                <a:off x="7008812" y="1828800"/>
                <a:ext cx="1219200" cy="1588"/>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720BF1D8-B326-418F-BFBE-BD9DD04D3906}"/>
                  </a:ext>
                </a:extLst>
              </p:cNvPr>
              <p:cNvSpPr/>
              <p:nvPr/>
            </p:nvSpPr>
            <p:spPr>
              <a:xfrm>
                <a:off x="8193737" y="1757084"/>
                <a:ext cx="143435" cy="14343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dirty="0"/>
              </a:p>
            </p:txBody>
          </p:sp>
        </p:grpSp>
      </p:grpSp>
      <p:grpSp>
        <p:nvGrpSpPr>
          <p:cNvPr id="12" name="Group 11">
            <a:extLst>
              <a:ext uri="{FF2B5EF4-FFF2-40B4-BE49-F238E27FC236}">
                <a16:creationId xmlns:a16="http://schemas.microsoft.com/office/drawing/2014/main" id="{4A2279BF-AB10-4E20-88F8-7840A9A092F9}"/>
              </a:ext>
            </a:extLst>
          </p:cNvPr>
          <p:cNvGrpSpPr/>
          <p:nvPr/>
        </p:nvGrpSpPr>
        <p:grpSpPr>
          <a:xfrm>
            <a:off x="7765349" y="4078763"/>
            <a:ext cx="3920221" cy="1754326"/>
            <a:chOff x="7283950" y="1961058"/>
            <a:chExt cx="3920221" cy="1754326"/>
          </a:xfrm>
          <a:solidFill>
            <a:schemeClr val="bg1">
              <a:lumMod val="85000"/>
            </a:schemeClr>
          </a:solidFill>
        </p:grpSpPr>
        <p:sp>
          <p:nvSpPr>
            <p:cNvPr id="13" name="TextBox 29">
              <a:extLst>
                <a:ext uri="{FF2B5EF4-FFF2-40B4-BE49-F238E27FC236}">
                  <a16:creationId xmlns:a16="http://schemas.microsoft.com/office/drawing/2014/main" id="{5747732A-E6F0-4826-A6F8-FCB11001B67D}"/>
                </a:ext>
              </a:extLst>
            </p:cNvPr>
            <p:cNvSpPr txBox="1"/>
            <p:nvPr/>
          </p:nvSpPr>
          <p:spPr>
            <a:xfrm>
              <a:off x="8745719" y="1961058"/>
              <a:ext cx="2458452" cy="1754326"/>
            </a:xfrm>
            <a:prstGeom prst="rect">
              <a:avLst/>
            </a:prstGeom>
            <a:grpFill/>
            <a:ln>
              <a:solidFill>
                <a:schemeClr val="bg1">
                  <a:lumMod val="85000"/>
                </a:schemeClr>
              </a:solidFill>
            </a:ln>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800" kern="0" dirty="0">
                  <a:solidFill>
                    <a:schemeClr val="tx1">
                      <a:lumMod val="95000"/>
                      <a:lumOff val="5000"/>
                    </a:schemeClr>
                  </a:solidFill>
                  <a:latin typeface="Calibri (Body)"/>
                  <a:cs typeface="Arial" pitchFamily="34" charset="0"/>
                </a:rPr>
                <a:t>sap.ui5 contains different components </a:t>
              </a:r>
            </a:p>
            <a:p>
              <a:r>
                <a:rPr lang="en-US" sz="1800" kern="0" dirty="0">
                  <a:solidFill>
                    <a:schemeClr val="tx1">
                      <a:lumMod val="95000"/>
                      <a:lumOff val="5000"/>
                    </a:schemeClr>
                  </a:solidFill>
                  <a:latin typeface="Calibri (Body)"/>
                  <a:cs typeface="Arial" pitchFamily="34" charset="0"/>
                </a:rPr>
                <a:t>rootView, dependencies, contentDensities, models, routing etc.</a:t>
              </a:r>
              <a:endParaRPr lang="en-US" sz="1800" dirty="0">
                <a:solidFill>
                  <a:schemeClr val="tx1">
                    <a:lumMod val="95000"/>
                    <a:lumOff val="5000"/>
                  </a:schemeClr>
                </a:solidFill>
                <a:latin typeface="Calibri (Body)"/>
              </a:endParaRPr>
            </a:p>
          </p:txBody>
        </p:sp>
        <p:grpSp>
          <p:nvGrpSpPr>
            <p:cNvPr id="14" name="Group 13">
              <a:extLst>
                <a:ext uri="{FF2B5EF4-FFF2-40B4-BE49-F238E27FC236}">
                  <a16:creationId xmlns:a16="http://schemas.microsoft.com/office/drawing/2014/main" id="{F7086FC9-DA8E-4117-A860-383344EF5F58}"/>
                </a:ext>
              </a:extLst>
            </p:cNvPr>
            <p:cNvGrpSpPr/>
            <p:nvPr/>
          </p:nvGrpSpPr>
          <p:grpSpPr>
            <a:xfrm>
              <a:off x="7283950" y="2371436"/>
              <a:ext cx="1328360" cy="143435"/>
              <a:chOff x="7008812" y="1757084"/>
              <a:chExt cx="1328360" cy="143435"/>
            </a:xfrm>
            <a:grpFill/>
          </p:grpSpPr>
          <p:cxnSp>
            <p:nvCxnSpPr>
              <p:cNvPr id="15" name="Straight Connector 14">
                <a:extLst>
                  <a:ext uri="{FF2B5EF4-FFF2-40B4-BE49-F238E27FC236}">
                    <a16:creationId xmlns:a16="http://schemas.microsoft.com/office/drawing/2014/main" id="{637FC1CE-F213-4C3C-AC0A-DFB037884FD8}"/>
                  </a:ext>
                </a:extLst>
              </p:cNvPr>
              <p:cNvCxnSpPr/>
              <p:nvPr/>
            </p:nvCxnSpPr>
            <p:spPr>
              <a:xfrm>
                <a:off x="7008812" y="1828800"/>
                <a:ext cx="1219200" cy="1588"/>
              </a:xfrm>
              <a:prstGeom prst="line">
                <a:avLst/>
              </a:prstGeom>
              <a:grpFill/>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2DBE341E-12B2-4084-B12B-8AF9D249D76E}"/>
                  </a:ext>
                </a:extLst>
              </p:cNvPr>
              <p:cNvSpPr/>
              <p:nvPr/>
            </p:nvSpPr>
            <p:spPr>
              <a:xfrm>
                <a:off x="8193737" y="1757084"/>
                <a:ext cx="143435" cy="1434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dirty="0"/>
              </a:p>
            </p:txBody>
          </p:sp>
        </p:grpSp>
      </p:grpSp>
      <p:grpSp>
        <p:nvGrpSpPr>
          <p:cNvPr id="17" name="Group 16">
            <a:extLst>
              <a:ext uri="{FF2B5EF4-FFF2-40B4-BE49-F238E27FC236}">
                <a16:creationId xmlns:a16="http://schemas.microsoft.com/office/drawing/2014/main" id="{E794B5D6-B277-4E8B-B03E-CFF2EF3DA9AE}"/>
              </a:ext>
            </a:extLst>
          </p:cNvPr>
          <p:cNvGrpSpPr/>
          <p:nvPr/>
        </p:nvGrpSpPr>
        <p:grpSpPr>
          <a:xfrm flipH="1">
            <a:off x="460047" y="2719561"/>
            <a:ext cx="3927672" cy="1200329"/>
            <a:chOff x="7272140" y="1972270"/>
            <a:chExt cx="3927672" cy="1200329"/>
          </a:xfrm>
        </p:grpSpPr>
        <p:sp>
          <p:nvSpPr>
            <p:cNvPr id="18" name="TextBox 39">
              <a:extLst>
                <a:ext uri="{FF2B5EF4-FFF2-40B4-BE49-F238E27FC236}">
                  <a16:creationId xmlns:a16="http://schemas.microsoft.com/office/drawing/2014/main" id="{271FAF54-DAD9-413C-B7D8-E451769E2199}"/>
                </a:ext>
              </a:extLst>
            </p:cNvPr>
            <p:cNvSpPr txBox="1"/>
            <p:nvPr/>
          </p:nvSpPr>
          <p:spPr>
            <a:xfrm>
              <a:off x="8741360" y="1972270"/>
              <a:ext cx="2458452" cy="1200329"/>
            </a:xfrm>
            <a:prstGeom prst="rect">
              <a:avLst/>
            </a:prstGeom>
            <a:solidFill>
              <a:schemeClr val="bg1">
                <a:lumMod val="85000"/>
              </a:schemeClr>
            </a:solid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800" kern="0" dirty="0">
                  <a:solidFill>
                    <a:schemeClr val="tx1">
                      <a:lumMod val="95000"/>
                      <a:lumOff val="5000"/>
                    </a:schemeClr>
                  </a:solidFill>
                  <a:latin typeface="Calibri (Body)"/>
                  <a:cs typeface="Arial" pitchFamily="34" charset="0"/>
                </a:rPr>
                <a:t>sap.ui contains technology, icons, deviceTypes, supportedThemes</a:t>
              </a:r>
              <a:endParaRPr lang="en-US" sz="1800" dirty="0">
                <a:solidFill>
                  <a:schemeClr val="tx1">
                    <a:lumMod val="95000"/>
                    <a:lumOff val="5000"/>
                  </a:schemeClr>
                </a:solidFill>
                <a:latin typeface="Calibri (Body)"/>
              </a:endParaRPr>
            </a:p>
          </p:txBody>
        </p:sp>
        <p:grpSp>
          <p:nvGrpSpPr>
            <p:cNvPr id="19" name="Group 18">
              <a:extLst>
                <a:ext uri="{FF2B5EF4-FFF2-40B4-BE49-F238E27FC236}">
                  <a16:creationId xmlns:a16="http://schemas.microsoft.com/office/drawing/2014/main" id="{EE8679A1-ECE5-4977-A684-42274872D1A0}"/>
                </a:ext>
              </a:extLst>
            </p:cNvPr>
            <p:cNvGrpSpPr/>
            <p:nvPr/>
          </p:nvGrpSpPr>
          <p:grpSpPr>
            <a:xfrm>
              <a:off x="7272140" y="2580125"/>
              <a:ext cx="1339220" cy="133297"/>
              <a:chOff x="6997002" y="1965773"/>
              <a:chExt cx="1339220" cy="133297"/>
            </a:xfrm>
          </p:grpSpPr>
          <p:cxnSp>
            <p:nvCxnSpPr>
              <p:cNvPr id="21" name="Straight Connector 20">
                <a:extLst>
                  <a:ext uri="{FF2B5EF4-FFF2-40B4-BE49-F238E27FC236}">
                    <a16:creationId xmlns:a16="http://schemas.microsoft.com/office/drawing/2014/main" id="{CAA0623E-D988-40FA-9CA3-95CF768B0D9D}"/>
                  </a:ext>
                </a:extLst>
              </p:cNvPr>
              <p:cNvCxnSpPr/>
              <p:nvPr/>
            </p:nvCxnSpPr>
            <p:spPr>
              <a:xfrm>
                <a:off x="6997002" y="2017935"/>
                <a:ext cx="1219200" cy="1588"/>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B71F5A18-E8C2-4235-9EEF-2B1E49BCECDD}"/>
                  </a:ext>
                </a:extLst>
              </p:cNvPr>
              <p:cNvSpPr/>
              <p:nvPr/>
            </p:nvSpPr>
            <p:spPr>
              <a:xfrm flipV="1">
                <a:off x="8216202" y="1965773"/>
                <a:ext cx="120020" cy="133297"/>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dirty="0"/>
              </a:p>
            </p:txBody>
          </p:sp>
        </p:grpSp>
      </p:grpSp>
      <p:grpSp>
        <p:nvGrpSpPr>
          <p:cNvPr id="24" name="Group 23">
            <a:extLst>
              <a:ext uri="{FF2B5EF4-FFF2-40B4-BE49-F238E27FC236}">
                <a16:creationId xmlns:a16="http://schemas.microsoft.com/office/drawing/2014/main" id="{3E06F218-0A65-4072-A96E-FBBB284EC2CB}"/>
              </a:ext>
            </a:extLst>
          </p:cNvPr>
          <p:cNvGrpSpPr/>
          <p:nvPr/>
        </p:nvGrpSpPr>
        <p:grpSpPr>
          <a:xfrm>
            <a:off x="3965713" y="1639957"/>
            <a:ext cx="4214191" cy="3687417"/>
            <a:chOff x="4299499" y="1844331"/>
            <a:chExt cx="3589827" cy="2870059"/>
          </a:xfrm>
        </p:grpSpPr>
        <p:grpSp>
          <p:nvGrpSpPr>
            <p:cNvPr id="25" name="Group 24">
              <a:extLst>
                <a:ext uri="{FF2B5EF4-FFF2-40B4-BE49-F238E27FC236}">
                  <a16:creationId xmlns:a16="http://schemas.microsoft.com/office/drawing/2014/main" id="{76E6823F-2B66-40F2-8D17-73975575317F}"/>
                </a:ext>
              </a:extLst>
            </p:cNvPr>
            <p:cNvGrpSpPr/>
            <p:nvPr/>
          </p:nvGrpSpPr>
          <p:grpSpPr>
            <a:xfrm>
              <a:off x="4299499" y="3472295"/>
              <a:ext cx="3589827" cy="1242095"/>
              <a:chOff x="4675064" y="3109055"/>
              <a:chExt cx="2840081" cy="982680"/>
            </a:xfrm>
          </p:grpSpPr>
          <p:sp>
            <p:nvSpPr>
              <p:cNvPr id="36" name="Freeform 24">
                <a:extLst>
                  <a:ext uri="{FF2B5EF4-FFF2-40B4-BE49-F238E27FC236}">
                    <a16:creationId xmlns:a16="http://schemas.microsoft.com/office/drawing/2014/main" id="{286BAD95-EAFC-4880-A053-E6CC0D459C9E}"/>
                  </a:ext>
                </a:extLst>
              </p:cNvPr>
              <p:cNvSpPr>
                <a:spLocks/>
              </p:cNvSpPr>
              <p:nvPr/>
            </p:nvSpPr>
            <p:spPr bwMode="auto">
              <a:xfrm flipV="1">
                <a:off x="4675064" y="3293135"/>
                <a:ext cx="2840081" cy="798600"/>
              </a:xfrm>
              <a:custGeom>
                <a:avLst/>
                <a:gdLst/>
                <a:ahLst/>
                <a:cxnLst>
                  <a:cxn ang="0">
                    <a:pos x="898" y="0"/>
                  </a:cxn>
                  <a:cxn ang="0">
                    <a:pos x="1154" y="0"/>
                  </a:cxn>
                  <a:cxn ang="0">
                    <a:pos x="1279" y="5"/>
                  </a:cxn>
                  <a:cxn ang="0">
                    <a:pos x="1398" y="9"/>
                  </a:cxn>
                  <a:cxn ang="0">
                    <a:pos x="1510" y="16"/>
                  </a:cxn>
                  <a:cxn ang="0">
                    <a:pos x="1612" y="23"/>
                  </a:cxn>
                  <a:cxn ang="0">
                    <a:pos x="1707" y="35"/>
                  </a:cxn>
                  <a:cxn ang="0">
                    <a:pos x="1794" y="44"/>
                  </a:cxn>
                  <a:cxn ang="0">
                    <a:pos x="1868" y="58"/>
                  </a:cxn>
                  <a:cxn ang="0">
                    <a:pos x="1931" y="72"/>
                  </a:cxn>
                  <a:cxn ang="0">
                    <a:pos x="1982" y="86"/>
                  </a:cxn>
                  <a:cxn ang="0">
                    <a:pos x="2022" y="103"/>
                  </a:cxn>
                  <a:cxn ang="0">
                    <a:pos x="2045" y="119"/>
                  </a:cxn>
                  <a:cxn ang="0">
                    <a:pos x="2052" y="135"/>
                  </a:cxn>
                  <a:cxn ang="0">
                    <a:pos x="2052" y="577"/>
                  </a:cxn>
                  <a:cxn ang="0">
                    <a:pos x="0" y="577"/>
                  </a:cxn>
                  <a:cxn ang="0">
                    <a:pos x="0" y="135"/>
                  </a:cxn>
                  <a:cxn ang="0">
                    <a:pos x="7" y="119"/>
                  </a:cxn>
                  <a:cxn ang="0">
                    <a:pos x="30" y="103"/>
                  </a:cxn>
                  <a:cxn ang="0">
                    <a:pos x="69" y="86"/>
                  </a:cxn>
                  <a:cxn ang="0">
                    <a:pos x="121" y="72"/>
                  </a:cxn>
                  <a:cxn ang="0">
                    <a:pos x="183" y="58"/>
                  </a:cxn>
                  <a:cxn ang="0">
                    <a:pos x="258" y="44"/>
                  </a:cxn>
                  <a:cxn ang="0">
                    <a:pos x="344" y="35"/>
                  </a:cxn>
                  <a:cxn ang="0">
                    <a:pos x="439" y="23"/>
                  </a:cxn>
                  <a:cxn ang="0">
                    <a:pos x="542" y="16"/>
                  </a:cxn>
                  <a:cxn ang="0">
                    <a:pos x="653" y="9"/>
                  </a:cxn>
                  <a:cxn ang="0">
                    <a:pos x="772" y="5"/>
                  </a:cxn>
                  <a:cxn ang="0">
                    <a:pos x="898" y="0"/>
                  </a:cxn>
                </a:cxnLst>
                <a:rect l="0" t="0" r="r" b="b"/>
                <a:pathLst>
                  <a:path w="2052" h="577">
                    <a:moveTo>
                      <a:pt x="898" y="0"/>
                    </a:moveTo>
                    <a:lnTo>
                      <a:pt x="1154" y="0"/>
                    </a:lnTo>
                    <a:lnTo>
                      <a:pt x="1279" y="5"/>
                    </a:lnTo>
                    <a:lnTo>
                      <a:pt x="1398" y="9"/>
                    </a:lnTo>
                    <a:lnTo>
                      <a:pt x="1510" y="16"/>
                    </a:lnTo>
                    <a:lnTo>
                      <a:pt x="1612" y="23"/>
                    </a:lnTo>
                    <a:lnTo>
                      <a:pt x="1707" y="35"/>
                    </a:lnTo>
                    <a:lnTo>
                      <a:pt x="1794" y="44"/>
                    </a:lnTo>
                    <a:lnTo>
                      <a:pt x="1868" y="58"/>
                    </a:lnTo>
                    <a:lnTo>
                      <a:pt x="1931" y="72"/>
                    </a:lnTo>
                    <a:lnTo>
                      <a:pt x="1982" y="86"/>
                    </a:lnTo>
                    <a:lnTo>
                      <a:pt x="2022" y="103"/>
                    </a:lnTo>
                    <a:lnTo>
                      <a:pt x="2045" y="119"/>
                    </a:lnTo>
                    <a:lnTo>
                      <a:pt x="2052" y="135"/>
                    </a:lnTo>
                    <a:lnTo>
                      <a:pt x="2052" y="577"/>
                    </a:lnTo>
                    <a:lnTo>
                      <a:pt x="0" y="577"/>
                    </a:lnTo>
                    <a:lnTo>
                      <a:pt x="0" y="135"/>
                    </a:lnTo>
                    <a:lnTo>
                      <a:pt x="7" y="119"/>
                    </a:lnTo>
                    <a:lnTo>
                      <a:pt x="30" y="103"/>
                    </a:lnTo>
                    <a:lnTo>
                      <a:pt x="69" y="86"/>
                    </a:lnTo>
                    <a:lnTo>
                      <a:pt x="121" y="72"/>
                    </a:lnTo>
                    <a:lnTo>
                      <a:pt x="183" y="58"/>
                    </a:lnTo>
                    <a:lnTo>
                      <a:pt x="258" y="44"/>
                    </a:lnTo>
                    <a:lnTo>
                      <a:pt x="344" y="35"/>
                    </a:lnTo>
                    <a:lnTo>
                      <a:pt x="439" y="23"/>
                    </a:lnTo>
                    <a:lnTo>
                      <a:pt x="542" y="16"/>
                    </a:lnTo>
                    <a:lnTo>
                      <a:pt x="653" y="9"/>
                    </a:lnTo>
                    <a:lnTo>
                      <a:pt x="772" y="5"/>
                    </a:lnTo>
                    <a:lnTo>
                      <a:pt x="898" y="0"/>
                    </a:lnTo>
                    <a:close/>
                  </a:path>
                </a:pathLst>
              </a:custGeom>
              <a:gradFill>
                <a:gsLst>
                  <a:gs pos="0">
                    <a:schemeClr val="tx2">
                      <a:shade val="30000"/>
                      <a:satMod val="115000"/>
                    </a:schemeClr>
                  </a:gs>
                  <a:gs pos="69000">
                    <a:schemeClr val="accent1"/>
                  </a:gs>
                  <a:gs pos="100000">
                    <a:schemeClr val="tx2">
                      <a:shade val="100000"/>
                      <a:satMod val="115000"/>
                    </a:schemeClr>
                  </a:gs>
                </a:gsLst>
                <a:lin ang="0" scaled="1"/>
              </a:gra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dirty="0"/>
              </a:p>
            </p:txBody>
          </p:sp>
          <p:sp>
            <p:nvSpPr>
              <p:cNvPr id="37" name="Freeform 25">
                <a:extLst>
                  <a:ext uri="{FF2B5EF4-FFF2-40B4-BE49-F238E27FC236}">
                    <a16:creationId xmlns:a16="http://schemas.microsoft.com/office/drawing/2014/main" id="{E511D7C8-67FD-4530-A98B-F52B6C3D92B1}"/>
                  </a:ext>
                </a:extLst>
              </p:cNvPr>
              <p:cNvSpPr>
                <a:spLocks/>
              </p:cNvSpPr>
              <p:nvPr/>
            </p:nvSpPr>
            <p:spPr bwMode="auto">
              <a:xfrm flipV="1">
                <a:off x="4675064" y="3109055"/>
                <a:ext cx="2840081" cy="372311"/>
              </a:xfrm>
              <a:custGeom>
                <a:avLst/>
                <a:gdLst/>
                <a:ahLst/>
                <a:cxnLst>
                  <a:cxn ang="0">
                    <a:pos x="898" y="0"/>
                  </a:cxn>
                  <a:cxn ang="0">
                    <a:pos x="1154" y="0"/>
                  </a:cxn>
                  <a:cxn ang="0">
                    <a:pos x="1279" y="5"/>
                  </a:cxn>
                  <a:cxn ang="0">
                    <a:pos x="1398" y="10"/>
                  </a:cxn>
                  <a:cxn ang="0">
                    <a:pos x="1510" y="17"/>
                  </a:cxn>
                  <a:cxn ang="0">
                    <a:pos x="1612" y="24"/>
                  </a:cxn>
                  <a:cxn ang="0">
                    <a:pos x="1707" y="35"/>
                  </a:cxn>
                  <a:cxn ang="0">
                    <a:pos x="1794" y="45"/>
                  </a:cxn>
                  <a:cxn ang="0">
                    <a:pos x="1868" y="59"/>
                  </a:cxn>
                  <a:cxn ang="0">
                    <a:pos x="1931" y="73"/>
                  </a:cxn>
                  <a:cxn ang="0">
                    <a:pos x="1982" y="87"/>
                  </a:cxn>
                  <a:cxn ang="0">
                    <a:pos x="2022" y="103"/>
                  </a:cxn>
                  <a:cxn ang="0">
                    <a:pos x="2045" y="119"/>
                  </a:cxn>
                  <a:cxn ang="0">
                    <a:pos x="2052" y="136"/>
                  </a:cxn>
                  <a:cxn ang="0">
                    <a:pos x="2045" y="152"/>
                  </a:cxn>
                  <a:cxn ang="0">
                    <a:pos x="2022" y="168"/>
                  </a:cxn>
                  <a:cxn ang="0">
                    <a:pos x="1982" y="182"/>
                  </a:cxn>
                  <a:cxn ang="0">
                    <a:pos x="1931" y="199"/>
                  </a:cxn>
                  <a:cxn ang="0">
                    <a:pos x="1868" y="210"/>
                  </a:cxn>
                  <a:cxn ang="0">
                    <a:pos x="1794" y="224"/>
                  </a:cxn>
                  <a:cxn ang="0">
                    <a:pos x="1707" y="234"/>
                  </a:cxn>
                  <a:cxn ang="0">
                    <a:pos x="1612" y="245"/>
                  </a:cxn>
                  <a:cxn ang="0">
                    <a:pos x="1510" y="252"/>
                  </a:cxn>
                  <a:cxn ang="0">
                    <a:pos x="1398" y="259"/>
                  </a:cxn>
                  <a:cxn ang="0">
                    <a:pos x="1279" y="264"/>
                  </a:cxn>
                  <a:cxn ang="0">
                    <a:pos x="1154" y="269"/>
                  </a:cxn>
                  <a:cxn ang="0">
                    <a:pos x="898" y="269"/>
                  </a:cxn>
                  <a:cxn ang="0">
                    <a:pos x="772" y="264"/>
                  </a:cxn>
                  <a:cxn ang="0">
                    <a:pos x="653" y="259"/>
                  </a:cxn>
                  <a:cxn ang="0">
                    <a:pos x="542" y="252"/>
                  </a:cxn>
                  <a:cxn ang="0">
                    <a:pos x="439" y="245"/>
                  </a:cxn>
                  <a:cxn ang="0">
                    <a:pos x="344" y="234"/>
                  </a:cxn>
                  <a:cxn ang="0">
                    <a:pos x="258" y="224"/>
                  </a:cxn>
                  <a:cxn ang="0">
                    <a:pos x="183" y="210"/>
                  </a:cxn>
                  <a:cxn ang="0">
                    <a:pos x="121" y="199"/>
                  </a:cxn>
                  <a:cxn ang="0">
                    <a:pos x="69" y="182"/>
                  </a:cxn>
                  <a:cxn ang="0">
                    <a:pos x="30" y="168"/>
                  </a:cxn>
                  <a:cxn ang="0">
                    <a:pos x="7" y="152"/>
                  </a:cxn>
                  <a:cxn ang="0">
                    <a:pos x="0" y="136"/>
                  </a:cxn>
                  <a:cxn ang="0">
                    <a:pos x="7" y="119"/>
                  </a:cxn>
                  <a:cxn ang="0">
                    <a:pos x="30" y="103"/>
                  </a:cxn>
                  <a:cxn ang="0">
                    <a:pos x="69" y="87"/>
                  </a:cxn>
                  <a:cxn ang="0">
                    <a:pos x="121" y="73"/>
                  </a:cxn>
                  <a:cxn ang="0">
                    <a:pos x="183" y="59"/>
                  </a:cxn>
                  <a:cxn ang="0">
                    <a:pos x="258" y="45"/>
                  </a:cxn>
                  <a:cxn ang="0">
                    <a:pos x="344" y="35"/>
                  </a:cxn>
                  <a:cxn ang="0">
                    <a:pos x="439" y="24"/>
                  </a:cxn>
                  <a:cxn ang="0">
                    <a:pos x="542" y="17"/>
                  </a:cxn>
                  <a:cxn ang="0">
                    <a:pos x="653" y="10"/>
                  </a:cxn>
                  <a:cxn ang="0">
                    <a:pos x="772" y="5"/>
                  </a:cxn>
                  <a:cxn ang="0">
                    <a:pos x="898" y="0"/>
                  </a:cxn>
                </a:cxnLst>
                <a:rect l="0" t="0" r="r" b="b"/>
                <a:pathLst>
                  <a:path w="2052" h="269">
                    <a:moveTo>
                      <a:pt x="898" y="0"/>
                    </a:moveTo>
                    <a:lnTo>
                      <a:pt x="1154" y="0"/>
                    </a:lnTo>
                    <a:lnTo>
                      <a:pt x="1279" y="5"/>
                    </a:lnTo>
                    <a:lnTo>
                      <a:pt x="1398" y="10"/>
                    </a:lnTo>
                    <a:lnTo>
                      <a:pt x="1510" y="17"/>
                    </a:lnTo>
                    <a:lnTo>
                      <a:pt x="1612" y="24"/>
                    </a:lnTo>
                    <a:lnTo>
                      <a:pt x="1707" y="35"/>
                    </a:lnTo>
                    <a:lnTo>
                      <a:pt x="1794" y="45"/>
                    </a:lnTo>
                    <a:lnTo>
                      <a:pt x="1868" y="59"/>
                    </a:lnTo>
                    <a:lnTo>
                      <a:pt x="1931" y="73"/>
                    </a:lnTo>
                    <a:lnTo>
                      <a:pt x="1982" y="87"/>
                    </a:lnTo>
                    <a:lnTo>
                      <a:pt x="2022" y="103"/>
                    </a:lnTo>
                    <a:lnTo>
                      <a:pt x="2045" y="119"/>
                    </a:lnTo>
                    <a:lnTo>
                      <a:pt x="2052" y="136"/>
                    </a:lnTo>
                    <a:lnTo>
                      <a:pt x="2045" y="152"/>
                    </a:lnTo>
                    <a:lnTo>
                      <a:pt x="2022" y="168"/>
                    </a:lnTo>
                    <a:lnTo>
                      <a:pt x="1982" y="182"/>
                    </a:lnTo>
                    <a:lnTo>
                      <a:pt x="1931" y="199"/>
                    </a:lnTo>
                    <a:lnTo>
                      <a:pt x="1868" y="210"/>
                    </a:lnTo>
                    <a:lnTo>
                      <a:pt x="1794" y="224"/>
                    </a:lnTo>
                    <a:lnTo>
                      <a:pt x="1707" y="234"/>
                    </a:lnTo>
                    <a:lnTo>
                      <a:pt x="1612" y="245"/>
                    </a:lnTo>
                    <a:lnTo>
                      <a:pt x="1510" y="252"/>
                    </a:lnTo>
                    <a:lnTo>
                      <a:pt x="1398" y="259"/>
                    </a:lnTo>
                    <a:lnTo>
                      <a:pt x="1279" y="264"/>
                    </a:lnTo>
                    <a:lnTo>
                      <a:pt x="1154" y="269"/>
                    </a:lnTo>
                    <a:lnTo>
                      <a:pt x="898" y="269"/>
                    </a:lnTo>
                    <a:lnTo>
                      <a:pt x="772" y="264"/>
                    </a:lnTo>
                    <a:lnTo>
                      <a:pt x="653" y="259"/>
                    </a:lnTo>
                    <a:lnTo>
                      <a:pt x="542" y="252"/>
                    </a:lnTo>
                    <a:lnTo>
                      <a:pt x="439" y="245"/>
                    </a:lnTo>
                    <a:lnTo>
                      <a:pt x="344" y="234"/>
                    </a:lnTo>
                    <a:lnTo>
                      <a:pt x="258" y="224"/>
                    </a:lnTo>
                    <a:lnTo>
                      <a:pt x="183" y="210"/>
                    </a:lnTo>
                    <a:lnTo>
                      <a:pt x="121" y="199"/>
                    </a:lnTo>
                    <a:lnTo>
                      <a:pt x="69" y="182"/>
                    </a:lnTo>
                    <a:lnTo>
                      <a:pt x="30" y="168"/>
                    </a:lnTo>
                    <a:lnTo>
                      <a:pt x="7" y="152"/>
                    </a:lnTo>
                    <a:lnTo>
                      <a:pt x="0" y="136"/>
                    </a:lnTo>
                    <a:lnTo>
                      <a:pt x="7" y="119"/>
                    </a:lnTo>
                    <a:lnTo>
                      <a:pt x="30" y="103"/>
                    </a:lnTo>
                    <a:lnTo>
                      <a:pt x="69" y="87"/>
                    </a:lnTo>
                    <a:lnTo>
                      <a:pt x="121" y="73"/>
                    </a:lnTo>
                    <a:lnTo>
                      <a:pt x="183" y="59"/>
                    </a:lnTo>
                    <a:lnTo>
                      <a:pt x="258" y="45"/>
                    </a:lnTo>
                    <a:lnTo>
                      <a:pt x="344" y="35"/>
                    </a:lnTo>
                    <a:lnTo>
                      <a:pt x="439" y="24"/>
                    </a:lnTo>
                    <a:lnTo>
                      <a:pt x="542" y="17"/>
                    </a:lnTo>
                    <a:lnTo>
                      <a:pt x="653" y="10"/>
                    </a:lnTo>
                    <a:lnTo>
                      <a:pt x="772" y="5"/>
                    </a:lnTo>
                    <a:lnTo>
                      <a:pt x="898" y="0"/>
                    </a:lnTo>
                    <a:close/>
                  </a:path>
                </a:pathLst>
              </a:custGeom>
              <a:solidFill>
                <a:schemeClr val="tx2">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dirty="0"/>
              </a:p>
            </p:txBody>
          </p:sp>
        </p:grpSp>
        <p:grpSp>
          <p:nvGrpSpPr>
            <p:cNvPr id="26" name="Group 25">
              <a:extLst>
                <a:ext uri="{FF2B5EF4-FFF2-40B4-BE49-F238E27FC236}">
                  <a16:creationId xmlns:a16="http://schemas.microsoft.com/office/drawing/2014/main" id="{416F6351-D718-435B-AB9B-8299FF4E34A7}"/>
                </a:ext>
              </a:extLst>
            </p:cNvPr>
            <p:cNvGrpSpPr/>
            <p:nvPr/>
          </p:nvGrpSpPr>
          <p:grpSpPr>
            <a:xfrm>
              <a:off x="4624892" y="2650478"/>
              <a:ext cx="2902301" cy="1140627"/>
              <a:chOff x="4932498" y="2327065"/>
              <a:chExt cx="2296147" cy="902404"/>
            </a:xfrm>
          </p:grpSpPr>
          <p:sp>
            <p:nvSpPr>
              <p:cNvPr id="34" name="Freeform 26">
                <a:extLst>
                  <a:ext uri="{FF2B5EF4-FFF2-40B4-BE49-F238E27FC236}">
                    <a16:creationId xmlns:a16="http://schemas.microsoft.com/office/drawing/2014/main" id="{20E85055-3D27-4D5B-9FDD-0EFE7F2C6B4E}"/>
                  </a:ext>
                </a:extLst>
              </p:cNvPr>
              <p:cNvSpPr>
                <a:spLocks/>
              </p:cNvSpPr>
              <p:nvPr/>
            </p:nvSpPr>
            <p:spPr bwMode="auto">
              <a:xfrm flipV="1">
                <a:off x="4932498" y="2479311"/>
                <a:ext cx="2296147" cy="750158"/>
              </a:xfrm>
              <a:custGeom>
                <a:avLst/>
                <a:gdLst/>
                <a:ahLst/>
                <a:cxnLst>
                  <a:cxn ang="0">
                    <a:pos x="719" y="0"/>
                  </a:cxn>
                  <a:cxn ang="0">
                    <a:pos x="942" y="0"/>
                  </a:cxn>
                  <a:cxn ang="0">
                    <a:pos x="1051" y="5"/>
                  </a:cxn>
                  <a:cxn ang="0">
                    <a:pos x="1154" y="10"/>
                  </a:cxn>
                  <a:cxn ang="0">
                    <a:pos x="1249" y="14"/>
                  </a:cxn>
                  <a:cxn ang="0">
                    <a:pos x="1338" y="24"/>
                  </a:cxn>
                  <a:cxn ang="0">
                    <a:pos x="1417" y="33"/>
                  </a:cxn>
                  <a:cxn ang="0">
                    <a:pos x="1487" y="42"/>
                  </a:cxn>
                  <a:cxn ang="0">
                    <a:pos x="1545" y="54"/>
                  </a:cxn>
                  <a:cxn ang="0">
                    <a:pos x="1594" y="66"/>
                  </a:cxn>
                  <a:cxn ang="0">
                    <a:pos x="1628" y="80"/>
                  </a:cxn>
                  <a:cxn ang="0">
                    <a:pos x="1652" y="94"/>
                  </a:cxn>
                  <a:cxn ang="0">
                    <a:pos x="1659" y="108"/>
                  </a:cxn>
                  <a:cxn ang="0">
                    <a:pos x="1659" y="542"/>
                  </a:cxn>
                  <a:cxn ang="0">
                    <a:pos x="0" y="542"/>
                  </a:cxn>
                  <a:cxn ang="0">
                    <a:pos x="0" y="108"/>
                  </a:cxn>
                  <a:cxn ang="0">
                    <a:pos x="7" y="94"/>
                  </a:cxn>
                  <a:cxn ang="0">
                    <a:pos x="30" y="80"/>
                  </a:cxn>
                  <a:cxn ang="0">
                    <a:pos x="65" y="66"/>
                  </a:cxn>
                  <a:cxn ang="0">
                    <a:pos x="114" y="54"/>
                  </a:cxn>
                  <a:cxn ang="0">
                    <a:pos x="172" y="42"/>
                  </a:cxn>
                  <a:cxn ang="0">
                    <a:pos x="244" y="33"/>
                  </a:cxn>
                  <a:cxn ang="0">
                    <a:pos x="323" y="24"/>
                  </a:cxn>
                  <a:cxn ang="0">
                    <a:pos x="412" y="14"/>
                  </a:cxn>
                  <a:cxn ang="0">
                    <a:pos x="507" y="10"/>
                  </a:cxn>
                  <a:cxn ang="0">
                    <a:pos x="609" y="5"/>
                  </a:cxn>
                  <a:cxn ang="0">
                    <a:pos x="719" y="0"/>
                  </a:cxn>
                </a:cxnLst>
                <a:rect l="0" t="0" r="r" b="b"/>
                <a:pathLst>
                  <a:path w="1659" h="542">
                    <a:moveTo>
                      <a:pt x="719" y="0"/>
                    </a:moveTo>
                    <a:lnTo>
                      <a:pt x="942" y="0"/>
                    </a:lnTo>
                    <a:lnTo>
                      <a:pt x="1051" y="5"/>
                    </a:lnTo>
                    <a:lnTo>
                      <a:pt x="1154" y="10"/>
                    </a:lnTo>
                    <a:lnTo>
                      <a:pt x="1249" y="14"/>
                    </a:lnTo>
                    <a:lnTo>
                      <a:pt x="1338" y="24"/>
                    </a:lnTo>
                    <a:lnTo>
                      <a:pt x="1417" y="33"/>
                    </a:lnTo>
                    <a:lnTo>
                      <a:pt x="1487" y="42"/>
                    </a:lnTo>
                    <a:lnTo>
                      <a:pt x="1545" y="54"/>
                    </a:lnTo>
                    <a:lnTo>
                      <a:pt x="1594" y="66"/>
                    </a:lnTo>
                    <a:lnTo>
                      <a:pt x="1628" y="80"/>
                    </a:lnTo>
                    <a:lnTo>
                      <a:pt x="1652" y="94"/>
                    </a:lnTo>
                    <a:lnTo>
                      <a:pt x="1659" y="108"/>
                    </a:lnTo>
                    <a:lnTo>
                      <a:pt x="1659" y="542"/>
                    </a:lnTo>
                    <a:lnTo>
                      <a:pt x="0" y="542"/>
                    </a:lnTo>
                    <a:lnTo>
                      <a:pt x="0" y="108"/>
                    </a:lnTo>
                    <a:lnTo>
                      <a:pt x="7" y="94"/>
                    </a:lnTo>
                    <a:lnTo>
                      <a:pt x="30" y="80"/>
                    </a:lnTo>
                    <a:lnTo>
                      <a:pt x="65" y="66"/>
                    </a:lnTo>
                    <a:lnTo>
                      <a:pt x="114" y="54"/>
                    </a:lnTo>
                    <a:lnTo>
                      <a:pt x="172" y="42"/>
                    </a:lnTo>
                    <a:lnTo>
                      <a:pt x="244" y="33"/>
                    </a:lnTo>
                    <a:lnTo>
                      <a:pt x="323" y="24"/>
                    </a:lnTo>
                    <a:lnTo>
                      <a:pt x="412" y="14"/>
                    </a:lnTo>
                    <a:lnTo>
                      <a:pt x="507" y="10"/>
                    </a:lnTo>
                    <a:lnTo>
                      <a:pt x="609" y="5"/>
                    </a:lnTo>
                    <a:lnTo>
                      <a:pt x="719" y="0"/>
                    </a:lnTo>
                    <a:close/>
                  </a:path>
                </a:pathLst>
              </a:custGeom>
              <a:gradFill>
                <a:gsLst>
                  <a:gs pos="0">
                    <a:srgbClr val="FFC000">
                      <a:shade val="30000"/>
                      <a:satMod val="115000"/>
                    </a:srgbClr>
                  </a:gs>
                  <a:gs pos="66000">
                    <a:srgbClr val="FFED01"/>
                  </a:gs>
                  <a:gs pos="100000">
                    <a:srgbClr val="FFC000">
                      <a:shade val="100000"/>
                      <a:satMod val="115000"/>
                    </a:srgbClr>
                  </a:gs>
                </a:gsLst>
                <a:lin ang="0" scaled="1"/>
              </a:gra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dirty="0"/>
              </a:p>
            </p:txBody>
          </p:sp>
          <p:sp>
            <p:nvSpPr>
              <p:cNvPr id="35" name="Freeform 27">
                <a:extLst>
                  <a:ext uri="{FF2B5EF4-FFF2-40B4-BE49-F238E27FC236}">
                    <a16:creationId xmlns:a16="http://schemas.microsoft.com/office/drawing/2014/main" id="{DB9F180F-2EC3-442D-A5A1-92F78E3E8B6B}"/>
                  </a:ext>
                </a:extLst>
              </p:cNvPr>
              <p:cNvSpPr>
                <a:spLocks/>
              </p:cNvSpPr>
              <p:nvPr/>
            </p:nvSpPr>
            <p:spPr bwMode="auto">
              <a:xfrm flipV="1">
                <a:off x="4932498" y="2327065"/>
                <a:ext cx="2296147" cy="304492"/>
              </a:xfrm>
              <a:custGeom>
                <a:avLst/>
                <a:gdLst/>
                <a:ahLst/>
                <a:cxnLst>
                  <a:cxn ang="0">
                    <a:pos x="719" y="0"/>
                  </a:cxn>
                  <a:cxn ang="0">
                    <a:pos x="942" y="0"/>
                  </a:cxn>
                  <a:cxn ang="0">
                    <a:pos x="1051" y="5"/>
                  </a:cxn>
                  <a:cxn ang="0">
                    <a:pos x="1154" y="10"/>
                  </a:cxn>
                  <a:cxn ang="0">
                    <a:pos x="1249" y="14"/>
                  </a:cxn>
                  <a:cxn ang="0">
                    <a:pos x="1338" y="24"/>
                  </a:cxn>
                  <a:cxn ang="0">
                    <a:pos x="1417" y="33"/>
                  </a:cxn>
                  <a:cxn ang="0">
                    <a:pos x="1487" y="42"/>
                  </a:cxn>
                  <a:cxn ang="0">
                    <a:pos x="1545" y="54"/>
                  </a:cxn>
                  <a:cxn ang="0">
                    <a:pos x="1594" y="68"/>
                  </a:cxn>
                  <a:cxn ang="0">
                    <a:pos x="1628" y="80"/>
                  </a:cxn>
                  <a:cxn ang="0">
                    <a:pos x="1652" y="96"/>
                  </a:cxn>
                  <a:cxn ang="0">
                    <a:pos x="1659" y="110"/>
                  </a:cxn>
                  <a:cxn ang="0">
                    <a:pos x="1652" y="124"/>
                  </a:cxn>
                  <a:cxn ang="0">
                    <a:pos x="1628" y="140"/>
                  </a:cxn>
                  <a:cxn ang="0">
                    <a:pos x="1594" y="152"/>
                  </a:cxn>
                  <a:cxn ang="0">
                    <a:pos x="1545" y="166"/>
                  </a:cxn>
                  <a:cxn ang="0">
                    <a:pos x="1487" y="178"/>
                  </a:cxn>
                  <a:cxn ang="0">
                    <a:pos x="1417" y="187"/>
                  </a:cxn>
                  <a:cxn ang="0">
                    <a:pos x="1338" y="196"/>
                  </a:cxn>
                  <a:cxn ang="0">
                    <a:pos x="1249" y="206"/>
                  </a:cxn>
                  <a:cxn ang="0">
                    <a:pos x="1154" y="210"/>
                  </a:cxn>
                  <a:cxn ang="0">
                    <a:pos x="1051" y="215"/>
                  </a:cxn>
                  <a:cxn ang="0">
                    <a:pos x="942" y="220"/>
                  </a:cxn>
                  <a:cxn ang="0">
                    <a:pos x="719" y="220"/>
                  </a:cxn>
                  <a:cxn ang="0">
                    <a:pos x="609" y="215"/>
                  </a:cxn>
                  <a:cxn ang="0">
                    <a:pos x="507" y="210"/>
                  </a:cxn>
                  <a:cxn ang="0">
                    <a:pos x="412" y="206"/>
                  </a:cxn>
                  <a:cxn ang="0">
                    <a:pos x="323" y="196"/>
                  </a:cxn>
                  <a:cxn ang="0">
                    <a:pos x="244" y="187"/>
                  </a:cxn>
                  <a:cxn ang="0">
                    <a:pos x="172" y="178"/>
                  </a:cxn>
                  <a:cxn ang="0">
                    <a:pos x="114" y="166"/>
                  </a:cxn>
                  <a:cxn ang="0">
                    <a:pos x="65" y="152"/>
                  </a:cxn>
                  <a:cxn ang="0">
                    <a:pos x="30" y="140"/>
                  </a:cxn>
                  <a:cxn ang="0">
                    <a:pos x="7" y="124"/>
                  </a:cxn>
                  <a:cxn ang="0">
                    <a:pos x="0" y="110"/>
                  </a:cxn>
                  <a:cxn ang="0">
                    <a:pos x="7" y="96"/>
                  </a:cxn>
                  <a:cxn ang="0">
                    <a:pos x="30" y="80"/>
                  </a:cxn>
                  <a:cxn ang="0">
                    <a:pos x="65" y="68"/>
                  </a:cxn>
                  <a:cxn ang="0">
                    <a:pos x="114" y="54"/>
                  </a:cxn>
                  <a:cxn ang="0">
                    <a:pos x="172" y="42"/>
                  </a:cxn>
                  <a:cxn ang="0">
                    <a:pos x="244" y="33"/>
                  </a:cxn>
                  <a:cxn ang="0">
                    <a:pos x="323" y="24"/>
                  </a:cxn>
                  <a:cxn ang="0">
                    <a:pos x="412" y="14"/>
                  </a:cxn>
                  <a:cxn ang="0">
                    <a:pos x="507" y="10"/>
                  </a:cxn>
                  <a:cxn ang="0">
                    <a:pos x="609" y="5"/>
                  </a:cxn>
                  <a:cxn ang="0">
                    <a:pos x="719" y="0"/>
                  </a:cxn>
                </a:cxnLst>
                <a:rect l="0" t="0" r="r" b="b"/>
                <a:pathLst>
                  <a:path w="1659" h="220">
                    <a:moveTo>
                      <a:pt x="719" y="0"/>
                    </a:moveTo>
                    <a:lnTo>
                      <a:pt x="942" y="0"/>
                    </a:lnTo>
                    <a:lnTo>
                      <a:pt x="1051" y="5"/>
                    </a:lnTo>
                    <a:lnTo>
                      <a:pt x="1154" y="10"/>
                    </a:lnTo>
                    <a:lnTo>
                      <a:pt x="1249" y="14"/>
                    </a:lnTo>
                    <a:lnTo>
                      <a:pt x="1338" y="24"/>
                    </a:lnTo>
                    <a:lnTo>
                      <a:pt x="1417" y="33"/>
                    </a:lnTo>
                    <a:lnTo>
                      <a:pt x="1487" y="42"/>
                    </a:lnTo>
                    <a:lnTo>
                      <a:pt x="1545" y="54"/>
                    </a:lnTo>
                    <a:lnTo>
                      <a:pt x="1594" y="68"/>
                    </a:lnTo>
                    <a:lnTo>
                      <a:pt x="1628" y="80"/>
                    </a:lnTo>
                    <a:lnTo>
                      <a:pt x="1652" y="96"/>
                    </a:lnTo>
                    <a:lnTo>
                      <a:pt x="1659" y="110"/>
                    </a:lnTo>
                    <a:lnTo>
                      <a:pt x="1652" y="124"/>
                    </a:lnTo>
                    <a:lnTo>
                      <a:pt x="1628" y="140"/>
                    </a:lnTo>
                    <a:lnTo>
                      <a:pt x="1594" y="152"/>
                    </a:lnTo>
                    <a:lnTo>
                      <a:pt x="1545" y="166"/>
                    </a:lnTo>
                    <a:lnTo>
                      <a:pt x="1487" y="178"/>
                    </a:lnTo>
                    <a:lnTo>
                      <a:pt x="1417" y="187"/>
                    </a:lnTo>
                    <a:lnTo>
                      <a:pt x="1338" y="196"/>
                    </a:lnTo>
                    <a:lnTo>
                      <a:pt x="1249" y="206"/>
                    </a:lnTo>
                    <a:lnTo>
                      <a:pt x="1154" y="210"/>
                    </a:lnTo>
                    <a:lnTo>
                      <a:pt x="1051" y="215"/>
                    </a:lnTo>
                    <a:lnTo>
                      <a:pt x="942" y="220"/>
                    </a:lnTo>
                    <a:lnTo>
                      <a:pt x="719" y="220"/>
                    </a:lnTo>
                    <a:lnTo>
                      <a:pt x="609" y="215"/>
                    </a:lnTo>
                    <a:lnTo>
                      <a:pt x="507" y="210"/>
                    </a:lnTo>
                    <a:lnTo>
                      <a:pt x="412" y="206"/>
                    </a:lnTo>
                    <a:lnTo>
                      <a:pt x="323" y="196"/>
                    </a:lnTo>
                    <a:lnTo>
                      <a:pt x="244" y="187"/>
                    </a:lnTo>
                    <a:lnTo>
                      <a:pt x="172" y="178"/>
                    </a:lnTo>
                    <a:lnTo>
                      <a:pt x="114" y="166"/>
                    </a:lnTo>
                    <a:lnTo>
                      <a:pt x="65" y="152"/>
                    </a:lnTo>
                    <a:lnTo>
                      <a:pt x="30" y="140"/>
                    </a:lnTo>
                    <a:lnTo>
                      <a:pt x="7" y="124"/>
                    </a:lnTo>
                    <a:lnTo>
                      <a:pt x="0" y="110"/>
                    </a:lnTo>
                    <a:lnTo>
                      <a:pt x="7" y="96"/>
                    </a:lnTo>
                    <a:lnTo>
                      <a:pt x="30" y="80"/>
                    </a:lnTo>
                    <a:lnTo>
                      <a:pt x="65" y="68"/>
                    </a:lnTo>
                    <a:lnTo>
                      <a:pt x="114" y="54"/>
                    </a:lnTo>
                    <a:lnTo>
                      <a:pt x="172" y="42"/>
                    </a:lnTo>
                    <a:lnTo>
                      <a:pt x="244" y="33"/>
                    </a:lnTo>
                    <a:lnTo>
                      <a:pt x="323" y="24"/>
                    </a:lnTo>
                    <a:lnTo>
                      <a:pt x="412" y="14"/>
                    </a:lnTo>
                    <a:lnTo>
                      <a:pt x="507" y="10"/>
                    </a:lnTo>
                    <a:lnTo>
                      <a:pt x="609" y="5"/>
                    </a:lnTo>
                    <a:lnTo>
                      <a:pt x="719" y="0"/>
                    </a:lnTo>
                    <a:close/>
                  </a:path>
                </a:pathLst>
              </a:custGeom>
              <a:solidFill>
                <a:srgbClr val="4B8000"/>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dirty="0"/>
              </a:p>
            </p:txBody>
          </p:sp>
        </p:grpSp>
        <p:grpSp>
          <p:nvGrpSpPr>
            <p:cNvPr id="27" name="Group 26">
              <a:extLst>
                <a:ext uri="{FF2B5EF4-FFF2-40B4-BE49-F238E27FC236}">
                  <a16:creationId xmlns:a16="http://schemas.microsoft.com/office/drawing/2014/main" id="{5A3E55BA-F551-4DF4-91B7-03FEB5CB9615}"/>
                </a:ext>
              </a:extLst>
            </p:cNvPr>
            <p:cNvGrpSpPr/>
            <p:nvPr/>
          </p:nvGrpSpPr>
          <p:grpSpPr>
            <a:xfrm>
              <a:off x="4978276" y="1844331"/>
              <a:ext cx="2206030" cy="1058404"/>
              <a:chOff x="5212077" y="1542306"/>
              <a:chExt cx="1745294" cy="837353"/>
            </a:xfrm>
          </p:grpSpPr>
          <p:sp>
            <p:nvSpPr>
              <p:cNvPr id="32" name="Freeform 28">
                <a:extLst>
                  <a:ext uri="{FF2B5EF4-FFF2-40B4-BE49-F238E27FC236}">
                    <a16:creationId xmlns:a16="http://schemas.microsoft.com/office/drawing/2014/main" id="{92D74EF6-8DA1-4757-8222-22F4BAC5F0EA}"/>
                  </a:ext>
                </a:extLst>
              </p:cNvPr>
              <p:cNvSpPr>
                <a:spLocks/>
              </p:cNvSpPr>
              <p:nvPr/>
            </p:nvSpPr>
            <p:spPr bwMode="auto">
              <a:xfrm flipV="1">
                <a:off x="5212077" y="1654414"/>
                <a:ext cx="1745294" cy="725245"/>
              </a:xfrm>
              <a:custGeom>
                <a:avLst/>
                <a:gdLst/>
                <a:ahLst/>
                <a:cxnLst>
                  <a:cxn ang="0">
                    <a:pos x="528" y="0"/>
                  </a:cxn>
                  <a:cxn ang="0">
                    <a:pos x="733" y="0"/>
                  </a:cxn>
                  <a:cxn ang="0">
                    <a:pos x="831" y="5"/>
                  </a:cxn>
                  <a:cxn ang="0">
                    <a:pos x="922" y="10"/>
                  </a:cxn>
                  <a:cxn ang="0">
                    <a:pos x="1003" y="17"/>
                  </a:cxn>
                  <a:cxn ang="0">
                    <a:pos x="1077" y="26"/>
                  </a:cxn>
                  <a:cxn ang="0">
                    <a:pos x="1140" y="35"/>
                  </a:cxn>
                  <a:cxn ang="0">
                    <a:pos x="1191" y="45"/>
                  </a:cxn>
                  <a:cxn ang="0">
                    <a:pos x="1229" y="59"/>
                  </a:cxn>
                  <a:cxn ang="0">
                    <a:pos x="1252" y="71"/>
                  </a:cxn>
                  <a:cxn ang="0">
                    <a:pos x="1261" y="85"/>
                  </a:cxn>
                  <a:cxn ang="0">
                    <a:pos x="1261" y="524"/>
                  </a:cxn>
                  <a:cxn ang="0">
                    <a:pos x="0" y="524"/>
                  </a:cxn>
                  <a:cxn ang="0">
                    <a:pos x="0" y="85"/>
                  </a:cxn>
                  <a:cxn ang="0">
                    <a:pos x="10" y="71"/>
                  </a:cxn>
                  <a:cxn ang="0">
                    <a:pos x="33" y="59"/>
                  </a:cxn>
                  <a:cxn ang="0">
                    <a:pos x="70" y="45"/>
                  </a:cxn>
                  <a:cxn ang="0">
                    <a:pos x="121" y="35"/>
                  </a:cxn>
                  <a:cxn ang="0">
                    <a:pos x="186" y="26"/>
                  </a:cxn>
                  <a:cxn ang="0">
                    <a:pos x="258" y="17"/>
                  </a:cxn>
                  <a:cxn ang="0">
                    <a:pos x="342" y="10"/>
                  </a:cxn>
                  <a:cxn ang="0">
                    <a:pos x="433" y="5"/>
                  </a:cxn>
                  <a:cxn ang="0">
                    <a:pos x="528" y="0"/>
                  </a:cxn>
                </a:cxnLst>
                <a:rect l="0" t="0" r="r" b="b"/>
                <a:pathLst>
                  <a:path w="1261" h="524">
                    <a:moveTo>
                      <a:pt x="528" y="0"/>
                    </a:moveTo>
                    <a:lnTo>
                      <a:pt x="733" y="0"/>
                    </a:lnTo>
                    <a:lnTo>
                      <a:pt x="831" y="5"/>
                    </a:lnTo>
                    <a:lnTo>
                      <a:pt x="922" y="10"/>
                    </a:lnTo>
                    <a:lnTo>
                      <a:pt x="1003" y="17"/>
                    </a:lnTo>
                    <a:lnTo>
                      <a:pt x="1077" y="26"/>
                    </a:lnTo>
                    <a:lnTo>
                      <a:pt x="1140" y="35"/>
                    </a:lnTo>
                    <a:lnTo>
                      <a:pt x="1191" y="45"/>
                    </a:lnTo>
                    <a:lnTo>
                      <a:pt x="1229" y="59"/>
                    </a:lnTo>
                    <a:lnTo>
                      <a:pt x="1252" y="71"/>
                    </a:lnTo>
                    <a:lnTo>
                      <a:pt x="1261" y="85"/>
                    </a:lnTo>
                    <a:lnTo>
                      <a:pt x="1261" y="524"/>
                    </a:lnTo>
                    <a:lnTo>
                      <a:pt x="0" y="524"/>
                    </a:lnTo>
                    <a:lnTo>
                      <a:pt x="0" y="85"/>
                    </a:lnTo>
                    <a:lnTo>
                      <a:pt x="10" y="71"/>
                    </a:lnTo>
                    <a:lnTo>
                      <a:pt x="33" y="59"/>
                    </a:lnTo>
                    <a:lnTo>
                      <a:pt x="70" y="45"/>
                    </a:lnTo>
                    <a:lnTo>
                      <a:pt x="121" y="35"/>
                    </a:lnTo>
                    <a:lnTo>
                      <a:pt x="186" y="26"/>
                    </a:lnTo>
                    <a:lnTo>
                      <a:pt x="258" y="17"/>
                    </a:lnTo>
                    <a:lnTo>
                      <a:pt x="342" y="10"/>
                    </a:lnTo>
                    <a:lnTo>
                      <a:pt x="433" y="5"/>
                    </a:lnTo>
                    <a:lnTo>
                      <a:pt x="528" y="0"/>
                    </a:lnTo>
                    <a:close/>
                  </a:path>
                </a:pathLst>
              </a:custGeom>
              <a:gradFill>
                <a:gsLst>
                  <a:gs pos="0">
                    <a:srgbClr val="92D050">
                      <a:shade val="30000"/>
                      <a:satMod val="115000"/>
                    </a:srgbClr>
                  </a:gs>
                  <a:gs pos="66000">
                    <a:srgbClr val="B1E739"/>
                  </a:gs>
                  <a:gs pos="100000">
                    <a:srgbClr val="92D050">
                      <a:shade val="100000"/>
                      <a:satMod val="115000"/>
                    </a:srgbClr>
                  </a:gs>
                </a:gsLst>
                <a:lin ang="0" scaled="1"/>
              </a:gra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dirty="0"/>
              </a:p>
            </p:txBody>
          </p:sp>
          <p:sp>
            <p:nvSpPr>
              <p:cNvPr id="33" name="Freeform 29">
                <a:extLst>
                  <a:ext uri="{FF2B5EF4-FFF2-40B4-BE49-F238E27FC236}">
                    <a16:creationId xmlns:a16="http://schemas.microsoft.com/office/drawing/2014/main" id="{32E02FB3-AF73-41C0-9E3F-D48F6E622BC8}"/>
                  </a:ext>
                </a:extLst>
              </p:cNvPr>
              <p:cNvSpPr>
                <a:spLocks/>
              </p:cNvSpPr>
              <p:nvPr/>
            </p:nvSpPr>
            <p:spPr bwMode="auto">
              <a:xfrm flipV="1">
                <a:off x="5212077" y="1542306"/>
                <a:ext cx="1745294" cy="229753"/>
              </a:xfrm>
              <a:custGeom>
                <a:avLst/>
                <a:gdLst/>
                <a:ahLst/>
                <a:cxnLst>
                  <a:cxn ang="0">
                    <a:pos x="528" y="0"/>
                  </a:cxn>
                  <a:cxn ang="0">
                    <a:pos x="733" y="0"/>
                  </a:cxn>
                  <a:cxn ang="0">
                    <a:pos x="831" y="5"/>
                  </a:cxn>
                  <a:cxn ang="0">
                    <a:pos x="922" y="10"/>
                  </a:cxn>
                  <a:cxn ang="0">
                    <a:pos x="1003" y="17"/>
                  </a:cxn>
                  <a:cxn ang="0">
                    <a:pos x="1077" y="26"/>
                  </a:cxn>
                  <a:cxn ang="0">
                    <a:pos x="1140" y="35"/>
                  </a:cxn>
                  <a:cxn ang="0">
                    <a:pos x="1191" y="45"/>
                  </a:cxn>
                  <a:cxn ang="0">
                    <a:pos x="1229" y="59"/>
                  </a:cxn>
                  <a:cxn ang="0">
                    <a:pos x="1252" y="70"/>
                  </a:cxn>
                  <a:cxn ang="0">
                    <a:pos x="1261" y="85"/>
                  </a:cxn>
                  <a:cxn ang="0">
                    <a:pos x="1252" y="99"/>
                  </a:cxn>
                  <a:cxn ang="0">
                    <a:pos x="1229" y="110"/>
                  </a:cxn>
                  <a:cxn ang="0">
                    <a:pos x="1191" y="122"/>
                  </a:cxn>
                  <a:cxn ang="0">
                    <a:pos x="1140" y="134"/>
                  </a:cxn>
                  <a:cxn ang="0">
                    <a:pos x="1077" y="143"/>
                  </a:cxn>
                  <a:cxn ang="0">
                    <a:pos x="1003" y="150"/>
                  </a:cxn>
                  <a:cxn ang="0">
                    <a:pos x="922" y="157"/>
                  </a:cxn>
                  <a:cxn ang="0">
                    <a:pos x="831" y="162"/>
                  </a:cxn>
                  <a:cxn ang="0">
                    <a:pos x="733" y="166"/>
                  </a:cxn>
                  <a:cxn ang="0">
                    <a:pos x="528" y="166"/>
                  </a:cxn>
                  <a:cxn ang="0">
                    <a:pos x="433" y="162"/>
                  </a:cxn>
                  <a:cxn ang="0">
                    <a:pos x="342" y="157"/>
                  </a:cxn>
                  <a:cxn ang="0">
                    <a:pos x="258" y="150"/>
                  </a:cxn>
                  <a:cxn ang="0">
                    <a:pos x="186" y="143"/>
                  </a:cxn>
                  <a:cxn ang="0">
                    <a:pos x="121" y="134"/>
                  </a:cxn>
                  <a:cxn ang="0">
                    <a:pos x="70" y="122"/>
                  </a:cxn>
                  <a:cxn ang="0">
                    <a:pos x="33" y="110"/>
                  </a:cxn>
                  <a:cxn ang="0">
                    <a:pos x="10" y="99"/>
                  </a:cxn>
                  <a:cxn ang="0">
                    <a:pos x="0" y="85"/>
                  </a:cxn>
                  <a:cxn ang="0">
                    <a:pos x="10" y="70"/>
                  </a:cxn>
                  <a:cxn ang="0">
                    <a:pos x="33" y="59"/>
                  </a:cxn>
                  <a:cxn ang="0">
                    <a:pos x="70" y="45"/>
                  </a:cxn>
                  <a:cxn ang="0">
                    <a:pos x="121" y="35"/>
                  </a:cxn>
                  <a:cxn ang="0">
                    <a:pos x="186" y="26"/>
                  </a:cxn>
                  <a:cxn ang="0">
                    <a:pos x="258" y="17"/>
                  </a:cxn>
                  <a:cxn ang="0">
                    <a:pos x="342" y="10"/>
                  </a:cxn>
                  <a:cxn ang="0">
                    <a:pos x="433" y="5"/>
                  </a:cxn>
                  <a:cxn ang="0">
                    <a:pos x="528" y="0"/>
                  </a:cxn>
                </a:cxnLst>
                <a:rect l="0" t="0" r="r" b="b"/>
                <a:pathLst>
                  <a:path w="1261" h="166">
                    <a:moveTo>
                      <a:pt x="528" y="0"/>
                    </a:moveTo>
                    <a:lnTo>
                      <a:pt x="733" y="0"/>
                    </a:lnTo>
                    <a:lnTo>
                      <a:pt x="831" y="5"/>
                    </a:lnTo>
                    <a:lnTo>
                      <a:pt x="922" y="10"/>
                    </a:lnTo>
                    <a:lnTo>
                      <a:pt x="1003" y="17"/>
                    </a:lnTo>
                    <a:lnTo>
                      <a:pt x="1077" y="26"/>
                    </a:lnTo>
                    <a:lnTo>
                      <a:pt x="1140" y="35"/>
                    </a:lnTo>
                    <a:lnTo>
                      <a:pt x="1191" y="45"/>
                    </a:lnTo>
                    <a:lnTo>
                      <a:pt x="1229" y="59"/>
                    </a:lnTo>
                    <a:lnTo>
                      <a:pt x="1252" y="70"/>
                    </a:lnTo>
                    <a:lnTo>
                      <a:pt x="1261" y="85"/>
                    </a:lnTo>
                    <a:lnTo>
                      <a:pt x="1252" y="99"/>
                    </a:lnTo>
                    <a:lnTo>
                      <a:pt x="1229" y="110"/>
                    </a:lnTo>
                    <a:lnTo>
                      <a:pt x="1191" y="122"/>
                    </a:lnTo>
                    <a:lnTo>
                      <a:pt x="1140" y="134"/>
                    </a:lnTo>
                    <a:lnTo>
                      <a:pt x="1077" y="143"/>
                    </a:lnTo>
                    <a:lnTo>
                      <a:pt x="1003" y="150"/>
                    </a:lnTo>
                    <a:lnTo>
                      <a:pt x="922" y="157"/>
                    </a:lnTo>
                    <a:lnTo>
                      <a:pt x="831" y="162"/>
                    </a:lnTo>
                    <a:lnTo>
                      <a:pt x="733" y="166"/>
                    </a:lnTo>
                    <a:lnTo>
                      <a:pt x="528" y="166"/>
                    </a:lnTo>
                    <a:lnTo>
                      <a:pt x="433" y="162"/>
                    </a:lnTo>
                    <a:lnTo>
                      <a:pt x="342" y="157"/>
                    </a:lnTo>
                    <a:lnTo>
                      <a:pt x="258" y="150"/>
                    </a:lnTo>
                    <a:lnTo>
                      <a:pt x="186" y="143"/>
                    </a:lnTo>
                    <a:lnTo>
                      <a:pt x="121" y="134"/>
                    </a:lnTo>
                    <a:lnTo>
                      <a:pt x="70" y="122"/>
                    </a:lnTo>
                    <a:lnTo>
                      <a:pt x="33" y="110"/>
                    </a:lnTo>
                    <a:lnTo>
                      <a:pt x="10" y="99"/>
                    </a:lnTo>
                    <a:lnTo>
                      <a:pt x="0" y="85"/>
                    </a:lnTo>
                    <a:lnTo>
                      <a:pt x="10" y="70"/>
                    </a:lnTo>
                    <a:lnTo>
                      <a:pt x="33" y="59"/>
                    </a:lnTo>
                    <a:lnTo>
                      <a:pt x="70" y="45"/>
                    </a:lnTo>
                    <a:lnTo>
                      <a:pt x="121" y="35"/>
                    </a:lnTo>
                    <a:lnTo>
                      <a:pt x="186" y="26"/>
                    </a:lnTo>
                    <a:lnTo>
                      <a:pt x="258" y="17"/>
                    </a:lnTo>
                    <a:lnTo>
                      <a:pt x="342" y="10"/>
                    </a:lnTo>
                    <a:lnTo>
                      <a:pt x="433" y="5"/>
                    </a:lnTo>
                    <a:lnTo>
                      <a:pt x="528" y="0"/>
                    </a:lnTo>
                    <a:close/>
                  </a:path>
                </a:pathLst>
              </a:custGeom>
              <a:solidFill>
                <a:srgbClr val="4D7620"/>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dirty="0"/>
              </a:p>
            </p:txBody>
          </p:sp>
        </p:grpSp>
        <p:grpSp>
          <p:nvGrpSpPr>
            <p:cNvPr id="28" name="Group 27">
              <a:extLst>
                <a:ext uri="{FF2B5EF4-FFF2-40B4-BE49-F238E27FC236}">
                  <a16:creationId xmlns:a16="http://schemas.microsoft.com/office/drawing/2014/main" id="{D06E4629-F776-401A-9FDD-443E547B8751}"/>
                </a:ext>
              </a:extLst>
            </p:cNvPr>
            <p:cNvGrpSpPr/>
            <p:nvPr/>
          </p:nvGrpSpPr>
          <p:grpSpPr>
            <a:xfrm>
              <a:off x="5634778" y="2362515"/>
              <a:ext cx="919258" cy="2107424"/>
              <a:chOff x="5852517" y="1778775"/>
              <a:chExt cx="727268" cy="1667282"/>
            </a:xfrm>
          </p:grpSpPr>
          <p:sp>
            <p:nvSpPr>
              <p:cNvPr id="29" name="TextBox 14">
                <a:extLst>
                  <a:ext uri="{FF2B5EF4-FFF2-40B4-BE49-F238E27FC236}">
                    <a16:creationId xmlns:a16="http://schemas.microsoft.com/office/drawing/2014/main" id="{1686C6F2-98A6-4303-B3AB-3AB726023BC7}"/>
                  </a:ext>
                </a:extLst>
              </p:cNvPr>
              <p:cNvSpPr txBox="1"/>
              <p:nvPr/>
            </p:nvSpPr>
            <p:spPr>
              <a:xfrm>
                <a:off x="5898979" y="1778775"/>
                <a:ext cx="680806" cy="246380"/>
              </a:xfrm>
              <a:prstGeom prst="rect">
                <a:avLst/>
              </a:prstGeom>
              <a:noFill/>
              <a:effectLst/>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defTabSz="685800"/>
                <a:r>
                  <a:rPr lang="en-US" sz="2000" dirty="0">
                    <a:solidFill>
                      <a:prstClr val="black"/>
                    </a:solidFill>
                    <a:latin typeface="Calibri (Body)"/>
                  </a:rPr>
                  <a:t>sap.app</a:t>
                </a:r>
              </a:p>
            </p:txBody>
          </p:sp>
          <p:sp>
            <p:nvSpPr>
              <p:cNvPr id="30" name="TextBox 52">
                <a:extLst>
                  <a:ext uri="{FF2B5EF4-FFF2-40B4-BE49-F238E27FC236}">
                    <a16:creationId xmlns:a16="http://schemas.microsoft.com/office/drawing/2014/main" id="{09F46D76-35FC-470A-B6E9-DB2FF7055B27}"/>
                  </a:ext>
                </a:extLst>
              </p:cNvPr>
              <p:cNvSpPr txBox="1"/>
              <p:nvPr/>
            </p:nvSpPr>
            <p:spPr>
              <a:xfrm>
                <a:off x="5895856" y="2466510"/>
                <a:ext cx="671857" cy="265332"/>
              </a:xfrm>
              <a:prstGeom prst="rect">
                <a:avLst/>
              </a:prstGeom>
              <a:noFill/>
              <a:effectLst/>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defTabSz="685800"/>
                <a:r>
                  <a:rPr lang="en-US" sz="2200" dirty="0">
                    <a:solidFill>
                      <a:prstClr val="black"/>
                    </a:solidFill>
                    <a:latin typeface="Calibri (Body)"/>
                  </a:rPr>
                  <a:t>sap.ui</a:t>
                </a:r>
              </a:p>
            </p:txBody>
          </p:sp>
          <p:sp>
            <p:nvSpPr>
              <p:cNvPr id="31" name="TextBox 53">
                <a:extLst>
                  <a:ext uri="{FF2B5EF4-FFF2-40B4-BE49-F238E27FC236}">
                    <a16:creationId xmlns:a16="http://schemas.microsoft.com/office/drawing/2014/main" id="{318AA2DA-58C4-4F17-9CB8-3FBE2FD60A89}"/>
                  </a:ext>
                </a:extLst>
              </p:cNvPr>
              <p:cNvSpPr txBox="1"/>
              <p:nvPr/>
            </p:nvSpPr>
            <p:spPr>
              <a:xfrm>
                <a:off x="5852517" y="3161773"/>
                <a:ext cx="727268" cy="284284"/>
              </a:xfrm>
              <a:prstGeom prst="rect">
                <a:avLst/>
              </a:prstGeom>
              <a:noFill/>
              <a:effectLst/>
            </p:spPr>
            <p:txBody>
              <a:bodyPr wrap="non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defTabSz="685800"/>
                <a:r>
                  <a:rPr lang="en-US" dirty="0">
                    <a:solidFill>
                      <a:schemeClr val="bg1"/>
                    </a:solidFill>
                    <a:latin typeface="Calibri (Body)"/>
                  </a:rPr>
                  <a:t>sap.ui5</a:t>
                </a:r>
              </a:p>
            </p:txBody>
          </p:sp>
        </p:grpSp>
      </p:grpSp>
      <p:sp>
        <p:nvSpPr>
          <p:cNvPr id="38" name="Oval 37">
            <a:extLst>
              <a:ext uri="{FF2B5EF4-FFF2-40B4-BE49-F238E27FC236}">
                <a16:creationId xmlns:a16="http://schemas.microsoft.com/office/drawing/2014/main" id="{BECFA320-19F0-4D52-8613-CE8EA63B19EA}"/>
              </a:ext>
            </a:extLst>
          </p:cNvPr>
          <p:cNvSpPr/>
          <p:nvPr/>
        </p:nvSpPr>
        <p:spPr>
          <a:xfrm>
            <a:off x="8973405" y="4479922"/>
            <a:ext cx="143435" cy="14343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dirty="0"/>
          </a:p>
        </p:txBody>
      </p:sp>
    </p:spTree>
    <p:extLst>
      <p:ext uri="{BB962C8B-B14F-4D97-AF65-F5344CB8AC3E}">
        <p14:creationId xmlns:p14="http://schemas.microsoft.com/office/powerpoint/2010/main" val="293658968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Create the manifest.json file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585323"/>
          </a:xfrm>
          <a:prstGeom prst="rect">
            <a:avLst/>
          </a:prstGeom>
          <a:noFill/>
        </p:spPr>
        <p:txBody>
          <a:bodyPr wrap="square" rtlCol="0">
            <a:spAutoFit/>
          </a:bodyPr>
          <a:lstStyle/>
          <a:p>
            <a:pPr marL="285750" indent="-285750">
              <a:buFont typeface="Wingdings" panose="05000000000000000000" pitchFamily="2" charset="2"/>
              <a:buChar char="§"/>
            </a:pPr>
            <a:r>
              <a:rPr lang="en-US" dirty="0"/>
              <a:t>Now we will create the manifest.json file in our webapp folder.</a:t>
            </a:r>
          </a:p>
          <a:p>
            <a:pPr marL="285750" indent="-285750">
              <a:buFont typeface="Wingdings" panose="05000000000000000000" pitchFamily="2" charset="2"/>
              <a:buChar char="§"/>
            </a:pPr>
            <a:r>
              <a:rPr lang="en-US" dirty="0"/>
              <a:t>Along with that we have to create the i18n folder and in that folder a i18n.properties file.</a:t>
            </a:r>
          </a:p>
          <a:p>
            <a:pPr marL="285750" indent="-285750">
              <a:buFont typeface="Wingdings" panose="05000000000000000000" pitchFamily="2" charset="2"/>
              <a:buChar char="§"/>
            </a:pPr>
            <a:r>
              <a:rPr lang="en-US" dirty="0"/>
              <a:t>Then we have to add the required code to these file.</a:t>
            </a:r>
          </a:p>
          <a:p>
            <a:pPr marL="285750" indent="-285750">
              <a:buFont typeface="Wingdings" panose="05000000000000000000" pitchFamily="2" charset="2"/>
              <a:buChar char="§"/>
            </a:pPr>
            <a:r>
              <a:rPr lang="en-US" dirty="0"/>
              <a:t>Also link the manifest to the Component.js file.</a:t>
            </a:r>
          </a:p>
          <a:p>
            <a:endParaRPr lang="en-US" dirty="0"/>
          </a:p>
          <a:p>
            <a:r>
              <a:rPr lang="en-US" dirty="0"/>
              <a:t>Code Links:</a:t>
            </a:r>
          </a:p>
          <a:p>
            <a:pPr marL="285750" indent="-285750">
              <a:buFontTx/>
              <a:buChar char="-"/>
            </a:pPr>
            <a:r>
              <a:rPr lang="en-US" dirty="0">
                <a:hlinkClick r:id="rId3"/>
              </a:rPr>
              <a:t>manifest.json</a:t>
            </a:r>
            <a:endParaRPr lang="en-US" dirty="0"/>
          </a:p>
          <a:p>
            <a:pPr marL="285750" indent="-285750">
              <a:buFontTx/>
              <a:buChar char="-"/>
            </a:pPr>
            <a:r>
              <a:rPr lang="en-US" dirty="0">
                <a:hlinkClick r:id="rId4"/>
              </a:rPr>
              <a:t>i18n.properties</a:t>
            </a:r>
            <a:endParaRPr lang="en-US" dirty="0"/>
          </a:p>
          <a:p>
            <a:pPr marL="285750" indent="-285750">
              <a:buFontTx/>
              <a:buChar char="-"/>
            </a:pPr>
            <a:r>
              <a:rPr lang="en-US" dirty="0">
                <a:hlinkClick r:id="rId5"/>
              </a:rPr>
              <a:t>Component.js</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9F181274-C16C-47D8-B117-AE90B7D0C47C}"/>
              </a:ext>
            </a:extLst>
          </p:cNvPr>
          <p:cNvPicPr>
            <a:picLocks noChangeAspect="1"/>
          </p:cNvPicPr>
          <p:nvPr/>
        </p:nvPicPr>
        <p:blipFill>
          <a:blip r:embed="rId6"/>
          <a:stretch>
            <a:fillRect/>
          </a:stretch>
        </p:blipFill>
        <p:spPr>
          <a:xfrm>
            <a:off x="7643130" y="2487250"/>
            <a:ext cx="3541706" cy="241604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5395687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4057611" y="3011089"/>
            <a:ext cx="4071949"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6</a:t>
            </a:r>
          </a:p>
        </p:txBody>
      </p:sp>
    </p:spTree>
    <p:extLst>
      <p:ext uri="{BB962C8B-B14F-4D97-AF65-F5344CB8AC3E}">
        <p14:creationId xmlns:p14="http://schemas.microsoft.com/office/powerpoint/2010/main" val="399124337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48942"/>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
        <p:nvSpPr>
          <p:cNvPr id="9" name="Footer Placeholder 45">
            <a:extLst>
              <a:ext uri="{FF2B5EF4-FFF2-40B4-BE49-F238E27FC236}">
                <a16:creationId xmlns:a16="http://schemas.microsoft.com/office/drawing/2014/main" id="{1E8E93DB-81E4-442B-B897-F702263718B2}"/>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30811829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a:ln>
                  <a:noFill/>
                </a:ln>
                <a:solidFill>
                  <a:prstClr val="white"/>
                </a:solidFill>
                <a:effectLst/>
                <a:uLnTx/>
                <a:uFillTx/>
                <a:latin typeface="Calibri" panose="020F0502020204030204"/>
                <a:ea typeface="+mn-ea"/>
                <a:cs typeface="+mn-cs"/>
              </a:rPr>
              <a:t>Shekhar Vedi</a:t>
            </a:r>
            <a:endPar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txBody>
          <a:bodyPr/>
          <a:lstStyle/>
          <a:p>
            <a:endParaRPr lang="en-US"/>
          </a:p>
        </p:txBody>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Content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2168201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Changing data using Model</a:t>
            </a:r>
          </a:p>
          <a:p>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308324"/>
          </a:xfrm>
          <a:prstGeom prst="rect">
            <a:avLst/>
          </a:prstGeom>
          <a:noFill/>
        </p:spPr>
        <p:txBody>
          <a:bodyPr wrap="square" rtlCol="0">
            <a:spAutoFit/>
          </a:bodyPr>
          <a:lstStyle/>
          <a:p>
            <a:pPr marL="285750" indent="-285750">
              <a:buFontTx/>
              <a:buChar char="-"/>
            </a:pPr>
            <a:r>
              <a:rPr lang="en-US" dirty="0"/>
              <a:t>Now we will change the form data using the setProperty and getProperty functions.</a:t>
            </a:r>
          </a:p>
          <a:p>
            <a:pPr marL="285750" indent="-285750">
              <a:buFontTx/>
              <a:buChar char="-"/>
            </a:pPr>
            <a:r>
              <a:rPr lang="en-US" dirty="0"/>
              <a:t>Initially we used these functions to set the data directly now we will use the Model to change the data.</a:t>
            </a:r>
          </a:p>
          <a:p>
            <a:pPr marL="285750" indent="-285750">
              <a:buFontTx/>
              <a:buChar char="-"/>
            </a:pPr>
            <a:r>
              <a:rPr lang="en-US" dirty="0"/>
              <a:t>This process will be done on click of the Change Data button.</a:t>
            </a:r>
          </a:p>
          <a:p>
            <a:pPr marL="285750" indent="-285750">
              <a:buFontTx/>
              <a:buChar char="-"/>
            </a:pPr>
            <a:endParaRPr lang="en-US" dirty="0"/>
          </a:p>
          <a:p>
            <a:pPr marL="285750" indent="-285750">
              <a:buFontTx/>
              <a:buChar char="-"/>
            </a:pPr>
            <a:endParaRPr lang="en-US" dirty="0"/>
          </a:p>
          <a:p>
            <a:r>
              <a:rPr lang="en-US" dirty="0"/>
              <a:t>Code Links:- </a:t>
            </a:r>
          </a:p>
          <a:p>
            <a:pPr marL="285750" indent="-285750">
              <a:buFontTx/>
              <a:buChar char="-"/>
            </a:pPr>
            <a:r>
              <a:rPr lang="en-US" dirty="0"/>
              <a:t>MyXML.view.xml</a:t>
            </a:r>
          </a:p>
          <a:p>
            <a:pPr marL="285750" indent="-285750">
              <a:buFontTx/>
              <a:buChar char="-"/>
            </a:pPr>
            <a:r>
              <a:rPr lang="en-US" dirty="0"/>
              <a:t>Main.controller.js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3D509167-8C71-4DF7-D9DE-398A9B41C363}"/>
              </a:ext>
            </a:extLst>
          </p:cNvPr>
          <p:cNvPicPr>
            <a:picLocks noChangeAspect="1"/>
          </p:cNvPicPr>
          <p:nvPr/>
        </p:nvPicPr>
        <p:blipFill>
          <a:blip r:embed="rId3"/>
          <a:stretch>
            <a:fillRect/>
          </a:stretch>
        </p:blipFill>
        <p:spPr>
          <a:xfrm>
            <a:off x="337930" y="3429000"/>
            <a:ext cx="4880114" cy="2222267"/>
          </a:xfrm>
          <a:prstGeom prst="rect">
            <a:avLst/>
          </a:prstGeom>
        </p:spPr>
      </p:pic>
      <p:pic>
        <p:nvPicPr>
          <p:cNvPr id="6" name="Picture 5">
            <a:extLst>
              <a:ext uri="{FF2B5EF4-FFF2-40B4-BE49-F238E27FC236}">
                <a16:creationId xmlns:a16="http://schemas.microsoft.com/office/drawing/2014/main" id="{F22D5F02-765C-A6BB-AD4F-617057D6146D}"/>
              </a:ext>
            </a:extLst>
          </p:cNvPr>
          <p:cNvPicPr>
            <a:picLocks noChangeAspect="1"/>
          </p:cNvPicPr>
          <p:nvPr/>
        </p:nvPicPr>
        <p:blipFill>
          <a:blip r:embed="rId4"/>
          <a:stretch>
            <a:fillRect/>
          </a:stretch>
        </p:blipFill>
        <p:spPr>
          <a:xfrm>
            <a:off x="6503723" y="3428999"/>
            <a:ext cx="5593654" cy="2222267"/>
          </a:xfrm>
          <a:prstGeom prst="rect">
            <a:avLst/>
          </a:prstGeom>
        </p:spPr>
      </p:pic>
      <p:sp>
        <p:nvSpPr>
          <p:cNvPr id="7" name="Arrow: Right 6">
            <a:extLst>
              <a:ext uri="{FF2B5EF4-FFF2-40B4-BE49-F238E27FC236}">
                <a16:creationId xmlns:a16="http://schemas.microsoft.com/office/drawing/2014/main" id="{61C0C38D-EAA8-0964-A2DE-8C7434E11ED2}"/>
              </a:ext>
            </a:extLst>
          </p:cNvPr>
          <p:cNvSpPr/>
          <p:nvPr/>
        </p:nvSpPr>
        <p:spPr>
          <a:xfrm>
            <a:off x="5218044" y="4331410"/>
            <a:ext cx="1285679" cy="417444"/>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2292308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Hook Method of Controller</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grpSp>
        <p:nvGrpSpPr>
          <p:cNvPr id="6" name="Group 5">
            <a:extLst>
              <a:ext uri="{FF2B5EF4-FFF2-40B4-BE49-F238E27FC236}">
                <a16:creationId xmlns:a16="http://schemas.microsoft.com/office/drawing/2014/main" id="{71CF1131-7DD6-4958-9C25-8BCECE00209F}"/>
              </a:ext>
            </a:extLst>
          </p:cNvPr>
          <p:cNvGrpSpPr/>
          <p:nvPr/>
        </p:nvGrpSpPr>
        <p:grpSpPr>
          <a:xfrm>
            <a:off x="592260" y="937646"/>
            <a:ext cx="10470370" cy="5298141"/>
            <a:chOff x="820272" y="1116106"/>
            <a:chExt cx="10470370" cy="5298141"/>
          </a:xfrm>
        </p:grpSpPr>
        <p:sp>
          <p:nvSpPr>
            <p:cNvPr id="7" name="Right Triangle 6">
              <a:extLst>
                <a:ext uri="{FF2B5EF4-FFF2-40B4-BE49-F238E27FC236}">
                  <a16:creationId xmlns:a16="http://schemas.microsoft.com/office/drawing/2014/main" id="{4CC1A3AE-4F67-4CEA-93C0-7DB0582F5524}"/>
                </a:ext>
              </a:extLst>
            </p:cNvPr>
            <p:cNvSpPr/>
            <p:nvPr/>
          </p:nvSpPr>
          <p:spPr>
            <a:xfrm>
              <a:off x="6072384" y="1810862"/>
              <a:ext cx="2047831" cy="1901616"/>
            </a:xfrm>
            <a:prstGeom prst="rtTriangle">
              <a:avLst/>
            </a:prstGeom>
            <a:solidFill>
              <a:schemeClr val="accent5"/>
            </a:solidFill>
            <a:ln>
              <a:noFill/>
            </a:ln>
            <a:effectLst>
              <a:innerShdw dist="177800" dir="189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ight Triangle 8">
              <a:extLst>
                <a:ext uri="{FF2B5EF4-FFF2-40B4-BE49-F238E27FC236}">
                  <a16:creationId xmlns:a16="http://schemas.microsoft.com/office/drawing/2014/main" id="{DCBCB04F-6FAE-4FE9-A651-543C48CBA94C}"/>
                </a:ext>
              </a:extLst>
            </p:cNvPr>
            <p:cNvSpPr/>
            <p:nvPr/>
          </p:nvSpPr>
          <p:spPr>
            <a:xfrm flipH="1">
              <a:off x="3869367" y="1810862"/>
              <a:ext cx="2047831" cy="1901616"/>
            </a:xfrm>
            <a:prstGeom prst="rtTriangle">
              <a:avLst/>
            </a:prstGeom>
            <a:solidFill>
              <a:schemeClr val="accent1"/>
            </a:solidFill>
            <a:ln>
              <a:noFill/>
            </a:ln>
            <a:effectLst>
              <a:innerShdw dist="241300" dir="162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Right Triangle 9">
              <a:extLst>
                <a:ext uri="{FF2B5EF4-FFF2-40B4-BE49-F238E27FC236}">
                  <a16:creationId xmlns:a16="http://schemas.microsoft.com/office/drawing/2014/main" id="{91627545-237A-4C23-B6B5-EF69CA52E4F9}"/>
                </a:ext>
              </a:extLst>
            </p:cNvPr>
            <p:cNvSpPr/>
            <p:nvPr/>
          </p:nvSpPr>
          <p:spPr>
            <a:xfrm flipV="1">
              <a:off x="6072384" y="3855148"/>
              <a:ext cx="2047831" cy="1901616"/>
            </a:xfrm>
            <a:prstGeom prst="rtTriangle">
              <a:avLst/>
            </a:prstGeom>
            <a:solidFill>
              <a:schemeClr val="accent2"/>
            </a:solidFill>
            <a:ln>
              <a:noFill/>
            </a:ln>
            <a:effectLst>
              <a:innerShdw dist="177800" dir="189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Right Triangle 10">
              <a:extLst>
                <a:ext uri="{FF2B5EF4-FFF2-40B4-BE49-F238E27FC236}">
                  <a16:creationId xmlns:a16="http://schemas.microsoft.com/office/drawing/2014/main" id="{33AA1EF0-8254-4837-A16C-571F362EA911}"/>
                </a:ext>
              </a:extLst>
            </p:cNvPr>
            <p:cNvSpPr/>
            <p:nvPr/>
          </p:nvSpPr>
          <p:spPr>
            <a:xfrm flipH="1" flipV="1">
              <a:off x="3869367" y="3855148"/>
              <a:ext cx="2047831" cy="1901616"/>
            </a:xfrm>
            <a:prstGeom prst="rtTriangle">
              <a:avLst/>
            </a:prstGeom>
            <a:solidFill>
              <a:schemeClr val="accent3"/>
            </a:solidFill>
            <a:ln>
              <a:noFill/>
            </a:ln>
            <a:effectLst>
              <a:innerShdw dist="177800" dir="189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DD6FDC2B-04C3-4D51-83BC-DA17F1751F3E}"/>
                </a:ext>
              </a:extLst>
            </p:cNvPr>
            <p:cNvSpPr txBox="1"/>
            <p:nvPr/>
          </p:nvSpPr>
          <p:spPr>
            <a:xfrm>
              <a:off x="4861787" y="2723984"/>
              <a:ext cx="877163" cy="923330"/>
            </a:xfrm>
            <a:prstGeom prst="rect">
              <a:avLst/>
            </a:prstGeom>
            <a:noFill/>
            <a:effectLst>
              <a:outerShdw dist="88900" dir="2700000" algn="tl" rotWithShape="0">
                <a:prstClr val="black">
                  <a:alpha val="14000"/>
                </a:prstClr>
              </a:outerShdw>
            </a:effectLst>
          </p:spPr>
          <p:txBody>
            <a:bodyPr wrap="none" rtlCol="0">
              <a:spAutoFit/>
            </a:bodyPr>
            <a:lstStyle/>
            <a:p>
              <a:pPr algn="ctr"/>
              <a:r>
                <a:rPr lang="en-IN" sz="5400" b="1" dirty="0">
                  <a:solidFill>
                    <a:schemeClr val="bg1"/>
                  </a:solidFill>
                  <a:latin typeface="Arial" pitchFamily="34" charset="0"/>
                  <a:cs typeface="Arial" pitchFamily="34" charset="0"/>
                </a:rPr>
                <a:t>IN</a:t>
              </a:r>
              <a:endParaRPr lang="en-IN" sz="4800" b="1" dirty="0">
                <a:solidFill>
                  <a:schemeClr val="bg1"/>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7D54A2B2-3C2A-4EDA-8D36-3A47A4810DE7}"/>
                </a:ext>
              </a:extLst>
            </p:cNvPr>
            <p:cNvSpPr txBox="1"/>
            <p:nvPr/>
          </p:nvSpPr>
          <p:spPr>
            <a:xfrm>
              <a:off x="6015331" y="3755096"/>
              <a:ext cx="1184940" cy="923330"/>
            </a:xfrm>
            <a:prstGeom prst="rect">
              <a:avLst/>
            </a:prstGeom>
            <a:noFill/>
            <a:effectLst>
              <a:outerShdw dist="88900" dir="2700000" algn="tl" rotWithShape="0">
                <a:prstClr val="black">
                  <a:alpha val="14000"/>
                </a:prstClr>
              </a:outerShdw>
            </a:effectLst>
          </p:spPr>
          <p:txBody>
            <a:bodyPr wrap="none" rtlCol="0">
              <a:spAutoFit/>
            </a:bodyPr>
            <a:lstStyle/>
            <a:p>
              <a:pPr algn="ctr"/>
              <a:r>
                <a:rPr lang="en-IN" sz="5400" b="1" dirty="0">
                  <a:solidFill>
                    <a:schemeClr val="bg1"/>
                  </a:solidFill>
                  <a:latin typeface="Arial" pitchFamily="34" charset="0"/>
                  <a:cs typeface="Arial" pitchFamily="34" charset="0"/>
                </a:rPr>
                <a:t>AR</a:t>
              </a:r>
            </a:p>
          </p:txBody>
        </p:sp>
        <p:sp>
          <p:nvSpPr>
            <p:cNvPr id="14" name="Rectangle 13">
              <a:extLst>
                <a:ext uri="{FF2B5EF4-FFF2-40B4-BE49-F238E27FC236}">
                  <a16:creationId xmlns:a16="http://schemas.microsoft.com/office/drawing/2014/main" id="{3AD6345F-0985-4B1A-85EC-5A3481EE4B2D}"/>
                </a:ext>
              </a:extLst>
            </p:cNvPr>
            <p:cNvSpPr/>
            <p:nvPr/>
          </p:nvSpPr>
          <p:spPr>
            <a:xfrm>
              <a:off x="997027" y="2129792"/>
              <a:ext cx="3081717" cy="1323439"/>
            </a:xfrm>
            <a:prstGeom prst="rect">
              <a:avLst/>
            </a:prstGeom>
          </p:spPr>
          <p:txBody>
            <a:bodyPr wrap="square">
              <a:spAutoFit/>
            </a:bodyPr>
            <a:lstStyle/>
            <a:p>
              <a:pPr algn="just"/>
              <a:r>
                <a:rPr lang="en-IN" sz="1600" dirty="0">
                  <a:cs typeface="Arial" pitchFamily="34" charset="0"/>
                </a:rPr>
                <a:t>It is a function which gets called immediately after UI5 creates the object of our controller. It is like constructure of a class. We can use this to initialize our class variable</a:t>
              </a:r>
            </a:p>
          </p:txBody>
        </p:sp>
        <p:sp>
          <p:nvSpPr>
            <p:cNvPr id="15" name="TextBox 14">
              <a:extLst>
                <a:ext uri="{FF2B5EF4-FFF2-40B4-BE49-F238E27FC236}">
                  <a16:creationId xmlns:a16="http://schemas.microsoft.com/office/drawing/2014/main" id="{D814C047-8174-47E6-B136-24F4336A7202}"/>
                </a:ext>
              </a:extLst>
            </p:cNvPr>
            <p:cNvSpPr txBox="1"/>
            <p:nvPr/>
          </p:nvSpPr>
          <p:spPr>
            <a:xfrm>
              <a:off x="997028" y="1664853"/>
              <a:ext cx="2880320" cy="369332"/>
            </a:xfrm>
            <a:prstGeom prst="rect">
              <a:avLst/>
            </a:prstGeom>
            <a:noFill/>
          </p:spPr>
          <p:txBody>
            <a:bodyPr wrap="square" rtlCol="0">
              <a:spAutoFit/>
            </a:bodyPr>
            <a:lstStyle/>
            <a:p>
              <a:r>
                <a:rPr lang="en-IN" sz="1800" b="1" dirty="0">
                  <a:latin typeface="Arial" pitchFamily="34" charset="0"/>
                  <a:cs typeface="Arial" pitchFamily="34" charset="0"/>
                </a:rPr>
                <a:t>onInit()</a:t>
              </a:r>
            </a:p>
          </p:txBody>
        </p:sp>
        <p:sp>
          <p:nvSpPr>
            <p:cNvPr id="16" name="Rectangle 15">
              <a:extLst>
                <a:ext uri="{FF2B5EF4-FFF2-40B4-BE49-F238E27FC236}">
                  <a16:creationId xmlns:a16="http://schemas.microsoft.com/office/drawing/2014/main" id="{62CEC8FF-25F3-4F1F-A99E-9EBFF95AAB92}"/>
                </a:ext>
              </a:extLst>
            </p:cNvPr>
            <p:cNvSpPr/>
            <p:nvPr/>
          </p:nvSpPr>
          <p:spPr>
            <a:xfrm>
              <a:off x="8120215" y="2064110"/>
              <a:ext cx="2880320" cy="1323439"/>
            </a:xfrm>
            <a:prstGeom prst="rect">
              <a:avLst/>
            </a:prstGeom>
          </p:spPr>
          <p:txBody>
            <a:bodyPr wrap="square">
              <a:spAutoFit/>
            </a:bodyPr>
            <a:lstStyle/>
            <a:p>
              <a:pPr algn="just"/>
              <a:r>
                <a:rPr lang="en-US" sz="1600" dirty="0"/>
                <a:t> It is a method which gets called MULTIPLE times, Before every time the view is displayed to the user. We can use this method for pre-processing on a view.</a:t>
              </a:r>
            </a:p>
          </p:txBody>
        </p:sp>
        <p:sp>
          <p:nvSpPr>
            <p:cNvPr id="17" name="Rectangle 16">
              <a:extLst>
                <a:ext uri="{FF2B5EF4-FFF2-40B4-BE49-F238E27FC236}">
                  <a16:creationId xmlns:a16="http://schemas.microsoft.com/office/drawing/2014/main" id="{11E63DBF-2548-4482-BF88-3266859BD3DF}"/>
                </a:ext>
              </a:extLst>
            </p:cNvPr>
            <p:cNvSpPr/>
            <p:nvPr/>
          </p:nvSpPr>
          <p:spPr>
            <a:xfrm>
              <a:off x="989047" y="4678426"/>
              <a:ext cx="3081713" cy="1569660"/>
            </a:xfrm>
            <a:prstGeom prst="rect">
              <a:avLst/>
            </a:prstGeom>
          </p:spPr>
          <p:txBody>
            <a:bodyPr wrap="square">
              <a:spAutoFit/>
            </a:bodyPr>
            <a:lstStyle/>
            <a:p>
              <a:pPr algn="just"/>
              <a:r>
                <a:rPr lang="en-IN" sz="1600" dirty="0">
                  <a:cs typeface="Arial" pitchFamily="34" charset="0"/>
                </a:rPr>
                <a:t>It is a function which gets called before the instance of our controller gets destroyed. It is like destructor of a class.</a:t>
              </a:r>
            </a:p>
            <a:p>
              <a:pPr algn="just"/>
              <a:r>
                <a:rPr lang="en-IN" sz="1600" dirty="0">
                  <a:cs typeface="Arial" pitchFamily="34" charset="0"/>
                </a:rPr>
                <a:t>We can use this to write clean-up code.</a:t>
              </a:r>
            </a:p>
          </p:txBody>
        </p:sp>
        <p:sp>
          <p:nvSpPr>
            <p:cNvPr id="18" name="Rectangle 17">
              <a:extLst>
                <a:ext uri="{FF2B5EF4-FFF2-40B4-BE49-F238E27FC236}">
                  <a16:creationId xmlns:a16="http://schemas.microsoft.com/office/drawing/2014/main" id="{2842A617-4F35-4BB4-95EB-BDAB399D5B67}"/>
                </a:ext>
              </a:extLst>
            </p:cNvPr>
            <p:cNvSpPr/>
            <p:nvPr/>
          </p:nvSpPr>
          <p:spPr>
            <a:xfrm>
              <a:off x="8120215" y="4709770"/>
              <a:ext cx="2880320" cy="1323439"/>
            </a:xfrm>
            <a:prstGeom prst="rect">
              <a:avLst/>
            </a:prstGeom>
          </p:spPr>
          <p:txBody>
            <a:bodyPr wrap="square">
              <a:spAutoFit/>
            </a:bodyPr>
            <a:lstStyle/>
            <a:p>
              <a:pPr algn="just"/>
              <a:r>
                <a:rPr lang="en-US" sz="1600" dirty="0"/>
                <a:t>It is a method which gets called MULTIPLE times, After every time the view is displayed to the user. This method can be used to show effects to the user.</a:t>
              </a:r>
              <a:endParaRPr lang="en-IN" sz="1200" dirty="0">
                <a:solidFill>
                  <a:schemeClr val="bg1">
                    <a:lumMod val="50000"/>
                  </a:schemeClr>
                </a:solidFill>
                <a:latin typeface="Arial" pitchFamily="34" charset="0"/>
                <a:cs typeface="Arial" pitchFamily="34" charset="0"/>
              </a:endParaRPr>
            </a:p>
          </p:txBody>
        </p:sp>
        <p:sp>
          <p:nvSpPr>
            <p:cNvPr id="19" name="TextBox 18">
              <a:extLst>
                <a:ext uri="{FF2B5EF4-FFF2-40B4-BE49-F238E27FC236}">
                  <a16:creationId xmlns:a16="http://schemas.microsoft.com/office/drawing/2014/main" id="{29557B44-94BB-46D6-AE41-27334BF37C40}"/>
                </a:ext>
              </a:extLst>
            </p:cNvPr>
            <p:cNvSpPr txBox="1"/>
            <p:nvPr/>
          </p:nvSpPr>
          <p:spPr>
            <a:xfrm>
              <a:off x="8120215" y="4199544"/>
              <a:ext cx="2880320" cy="369332"/>
            </a:xfrm>
            <a:prstGeom prst="rect">
              <a:avLst/>
            </a:prstGeom>
            <a:noFill/>
          </p:spPr>
          <p:txBody>
            <a:bodyPr wrap="square" rtlCol="0">
              <a:spAutoFit/>
            </a:bodyPr>
            <a:lstStyle/>
            <a:p>
              <a:pPr algn="r"/>
              <a:r>
                <a:rPr lang="en-IN" sz="1800" b="1" dirty="0">
                  <a:solidFill>
                    <a:schemeClr val="tx1">
                      <a:lumMod val="75000"/>
                      <a:lumOff val="25000"/>
                    </a:schemeClr>
                  </a:solidFill>
                  <a:latin typeface="Arial" pitchFamily="34" charset="0"/>
                  <a:cs typeface="Arial" pitchFamily="34" charset="0"/>
                </a:rPr>
                <a:t>onAfterRendering()</a:t>
              </a:r>
            </a:p>
          </p:txBody>
        </p:sp>
        <p:sp>
          <p:nvSpPr>
            <p:cNvPr id="21" name="Freeform 22">
              <a:extLst>
                <a:ext uri="{FF2B5EF4-FFF2-40B4-BE49-F238E27FC236}">
                  <a16:creationId xmlns:a16="http://schemas.microsoft.com/office/drawing/2014/main" id="{E98A7BED-ACFE-49EE-B636-777CA31E575F}"/>
                </a:ext>
              </a:extLst>
            </p:cNvPr>
            <p:cNvSpPr>
              <a:spLocks noEditPoints="1"/>
            </p:cNvSpPr>
            <p:nvPr/>
          </p:nvSpPr>
          <p:spPr bwMode="auto">
            <a:xfrm>
              <a:off x="1192971" y="4468676"/>
              <a:ext cx="114992" cy="115106"/>
            </a:xfrm>
            <a:custGeom>
              <a:avLst/>
              <a:gdLst>
                <a:gd name="T0" fmla="*/ 1321 w 2029"/>
                <a:gd name="T1" fmla="*/ 1301 h 2032"/>
                <a:gd name="T2" fmla="*/ 1233 w 2029"/>
                <a:gd name="T3" fmla="*/ 1345 h 2032"/>
                <a:gd name="T4" fmla="*/ 1171 w 2029"/>
                <a:gd name="T5" fmla="*/ 1421 h 2032"/>
                <a:gd name="T6" fmla="*/ 1150 w 2029"/>
                <a:gd name="T7" fmla="*/ 1520 h 2032"/>
                <a:gd name="T8" fmla="*/ 1171 w 2029"/>
                <a:gd name="T9" fmla="*/ 1618 h 2032"/>
                <a:gd name="T10" fmla="*/ 1233 w 2029"/>
                <a:gd name="T11" fmla="*/ 1693 h 2032"/>
                <a:gd name="T12" fmla="*/ 1321 w 2029"/>
                <a:gd name="T13" fmla="*/ 1737 h 2032"/>
                <a:gd name="T14" fmla="*/ 1424 w 2029"/>
                <a:gd name="T15" fmla="*/ 1737 h 2032"/>
                <a:gd name="T16" fmla="*/ 1512 w 2029"/>
                <a:gd name="T17" fmla="*/ 1693 h 2032"/>
                <a:gd name="T18" fmla="*/ 1573 w 2029"/>
                <a:gd name="T19" fmla="*/ 1618 h 2032"/>
                <a:gd name="T20" fmla="*/ 1595 w 2029"/>
                <a:gd name="T21" fmla="*/ 1520 h 2032"/>
                <a:gd name="T22" fmla="*/ 1573 w 2029"/>
                <a:gd name="T23" fmla="*/ 1421 h 2032"/>
                <a:gd name="T24" fmla="*/ 1512 w 2029"/>
                <a:gd name="T25" fmla="*/ 1345 h 2032"/>
                <a:gd name="T26" fmla="*/ 1424 w 2029"/>
                <a:gd name="T27" fmla="*/ 1301 h 2032"/>
                <a:gd name="T28" fmla="*/ 632 w 2029"/>
                <a:gd name="T29" fmla="*/ 0 h 2032"/>
                <a:gd name="T30" fmla="*/ 726 w 2029"/>
                <a:gd name="T31" fmla="*/ 8 h 2032"/>
                <a:gd name="T32" fmla="*/ 811 w 2029"/>
                <a:gd name="T33" fmla="*/ 48 h 2032"/>
                <a:gd name="T34" fmla="*/ 1951 w 2029"/>
                <a:gd name="T35" fmla="*/ 1182 h 2032"/>
                <a:gd name="T36" fmla="*/ 2007 w 2029"/>
                <a:gd name="T37" fmla="*/ 1262 h 2032"/>
                <a:gd name="T38" fmla="*/ 2029 w 2029"/>
                <a:gd name="T39" fmla="*/ 1351 h 2032"/>
                <a:gd name="T40" fmla="*/ 2023 w 2029"/>
                <a:gd name="T41" fmla="*/ 1443 h 2032"/>
                <a:gd name="T42" fmla="*/ 1983 w 2029"/>
                <a:gd name="T43" fmla="*/ 1530 h 2032"/>
                <a:gd name="T44" fmla="*/ 1565 w 2029"/>
                <a:gd name="T45" fmla="*/ 1952 h 2032"/>
                <a:gd name="T46" fmla="*/ 1486 w 2029"/>
                <a:gd name="T47" fmla="*/ 2008 h 2032"/>
                <a:gd name="T48" fmla="*/ 1396 w 2029"/>
                <a:gd name="T49" fmla="*/ 2032 h 2032"/>
                <a:gd name="T50" fmla="*/ 1305 w 2029"/>
                <a:gd name="T51" fmla="*/ 2024 h 2032"/>
                <a:gd name="T52" fmla="*/ 1219 w 2029"/>
                <a:gd name="T53" fmla="*/ 1984 h 2032"/>
                <a:gd name="T54" fmla="*/ 77 w 2029"/>
                <a:gd name="T55" fmla="*/ 850 h 2032"/>
                <a:gd name="T56" fmla="*/ 23 w 2029"/>
                <a:gd name="T57" fmla="*/ 770 h 2032"/>
                <a:gd name="T58" fmla="*/ 0 w 2029"/>
                <a:gd name="T59" fmla="*/ 680 h 2032"/>
                <a:gd name="T60" fmla="*/ 8 w 2029"/>
                <a:gd name="T61" fmla="*/ 587 h 2032"/>
                <a:gd name="T62" fmla="*/ 45 w 2029"/>
                <a:gd name="T63" fmla="*/ 501 h 2032"/>
                <a:gd name="T64" fmla="*/ 463 w 2029"/>
                <a:gd name="T65" fmla="*/ 80 h 2032"/>
                <a:gd name="T66" fmla="*/ 543 w 2029"/>
                <a:gd name="T67" fmla="*/ 24 h 2032"/>
                <a:gd name="T68" fmla="*/ 632 w 2029"/>
                <a:gd name="T69" fmla="*/ 0 h 20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029" h="2032">
                  <a:moveTo>
                    <a:pt x="1372" y="1295"/>
                  </a:moveTo>
                  <a:lnTo>
                    <a:pt x="1321" y="1301"/>
                  </a:lnTo>
                  <a:lnTo>
                    <a:pt x="1275" y="1319"/>
                  </a:lnTo>
                  <a:lnTo>
                    <a:pt x="1233" y="1345"/>
                  </a:lnTo>
                  <a:lnTo>
                    <a:pt x="1197" y="1379"/>
                  </a:lnTo>
                  <a:lnTo>
                    <a:pt x="1171" y="1421"/>
                  </a:lnTo>
                  <a:lnTo>
                    <a:pt x="1156" y="1468"/>
                  </a:lnTo>
                  <a:lnTo>
                    <a:pt x="1150" y="1520"/>
                  </a:lnTo>
                  <a:lnTo>
                    <a:pt x="1156" y="1572"/>
                  </a:lnTo>
                  <a:lnTo>
                    <a:pt x="1171" y="1618"/>
                  </a:lnTo>
                  <a:lnTo>
                    <a:pt x="1197" y="1659"/>
                  </a:lnTo>
                  <a:lnTo>
                    <a:pt x="1233" y="1693"/>
                  </a:lnTo>
                  <a:lnTo>
                    <a:pt x="1275" y="1721"/>
                  </a:lnTo>
                  <a:lnTo>
                    <a:pt x="1321" y="1737"/>
                  </a:lnTo>
                  <a:lnTo>
                    <a:pt x="1372" y="1743"/>
                  </a:lnTo>
                  <a:lnTo>
                    <a:pt x="1424" y="1737"/>
                  </a:lnTo>
                  <a:lnTo>
                    <a:pt x="1470" y="1721"/>
                  </a:lnTo>
                  <a:lnTo>
                    <a:pt x="1512" y="1693"/>
                  </a:lnTo>
                  <a:lnTo>
                    <a:pt x="1548" y="1659"/>
                  </a:lnTo>
                  <a:lnTo>
                    <a:pt x="1573" y="1618"/>
                  </a:lnTo>
                  <a:lnTo>
                    <a:pt x="1591" y="1572"/>
                  </a:lnTo>
                  <a:lnTo>
                    <a:pt x="1595" y="1520"/>
                  </a:lnTo>
                  <a:lnTo>
                    <a:pt x="1591" y="1468"/>
                  </a:lnTo>
                  <a:lnTo>
                    <a:pt x="1573" y="1421"/>
                  </a:lnTo>
                  <a:lnTo>
                    <a:pt x="1548" y="1379"/>
                  </a:lnTo>
                  <a:lnTo>
                    <a:pt x="1512" y="1345"/>
                  </a:lnTo>
                  <a:lnTo>
                    <a:pt x="1472" y="1319"/>
                  </a:lnTo>
                  <a:lnTo>
                    <a:pt x="1424" y="1301"/>
                  </a:lnTo>
                  <a:lnTo>
                    <a:pt x="1372" y="1295"/>
                  </a:lnTo>
                  <a:close/>
                  <a:moveTo>
                    <a:pt x="632" y="0"/>
                  </a:moveTo>
                  <a:lnTo>
                    <a:pt x="680" y="0"/>
                  </a:lnTo>
                  <a:lnTo>
                    <a:pt x="726" y="8"/>
                  </a:lnTo>
                  <a:lnTo>
                    <a:pt x="770" y="24"/>
                  </a:lnTo>
                  <a:lnTo>
                    <a:pt x="811" y="48"/>
                  </a:lnTo>
                  <a:lnTo>
                    <a:pt x="849" y="80"/>
                  </a:lnTo>
                  <a:lnTo>
                    <a:pt x="1951" y="1182"/>
                  </a:lnTo>
                  <a:lnTo>
                    <a:pt x="1983" y="1220"/>
                  </a:lnTo>
                  <a:lnTo>
                    <a:pt x="2007" y="1262"/>
                  </a:lnTo>
                  <a:lnTo>
                    <a:pt x="2023" y="1305"/>
                  </a:lnTo>
                  <a:lnTo>
                    <a:pt x="2029" y="1351"/>
                  </a:lnTo>
                  <a:lnTo>
                    <a:pt x="2029" y="1397"/>
                  </a:lnTo>
                  <a:lnTo>
                    <a:pt x="2023" y="1443"/>
                  </a:lnTo>
                  <a:lnTo>
                    <a:pt x="2007" y="1488"/>
                  </a:lnTo>
                  <a:lnTo>
                    <a:pt x="1983" y="1530"/>
                  </a:lnTo>
                  <a:lnTo>
                    <a:pt x="1951" y="1568"/>
                  </a:lnTo>
                  <a:lnTo>
                    <a:pt x="1565" y="1952"/>
                  </a:lnTo>
                  <a:lnTo>
                    <a:pt x="1528" y="1984"/>
                  </a:lnTo>
                  <a:lnTo>
                    <a:pt x="1486" y="2008"/>
                  </a:lnTo>
                  <a:lnTo>
                    <a:pt x="1442" y="2024"/>
                  </a:lnTo>
                  <a:lnTo>
                    <a:pt x="1396" y="2032"/>
                  </a:lnTo>
                  <a:lnTo>
                    <a:pt x="1351" y="2032"/>
                  </a:lnTo>
                  <a:lnTo>
                    <a:pt x="1305" y="2024"/>
                  </a:lnTo>
                  <a:lnTo>
                    <a:pt x="1259" y="2008"/>
                  </a:lnTo>
                  <a:lnTo>
                    <a:pt x="1219" y="1984"/>
                  </a:lnTo>
                  <a:lnTo>
                    <a:pt x="1181" y="1952"/>
                  </a:lnTo>
                  <a:lnTo>
                    <a:pt x="77" y="850"/>
                  </a:lnTo>
                  <a:lnTo>
                    <a:pt x="45" y="812"/>
                  </a:lnTo>
                  <a:lnTo>
                    <a:pt x="23" y="770"/>
                  </a:lnTo>
                  <a:lnTo>
                    <a:pt x="8" y="726"/>
                  </a:lnTo>
                  <a:lnTo>
                    <a:pt x="0" y="680"/>
                  </a:lnTo>
                  <a:lnTo>
                    <a:pt x="0" y="633"/>
                  </a:lnTo>
                  <a:lnTo>
                    <a:pt x="8" y="587"/>
                  </a:lnTo>
                  <a:lnTo>
                    <a:pt x="23" y="543"/>
                  </a:lnTo>
                  <a:lnTo>
                    <a:pt x="45" y="501"/>
                  </a:lnTo>
                  <a:lnTo>
                    <a:pt x="77" y="464"/>
                  </a:lnTo>
                  <a:lnTo>
                    <a:pt x="463" y="80"/>
                  </a:lnTo>
                  <a:lnTo>
                    <a:pt x="501" y="48"/>
                  </a:lnTo>
                  <a:lnTo>
                    <a:pt x="543" y="24"/>
                  </a:lnTo>
                  <a:lnTo>
                    <a:pt x="587" y="8"/>
                  </a:lnTo>
                  <a:lnTo>
                    <a:pt x="632"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cxnSp>
          <p:nvCxnSpPr>
            <p:cNvPr id="23" name="Straight Connector 22">
              <a:extLst>
                <a:ext uri="{FF2B5EF4-FFF2-40B4-BE49-F238E27FC236}">
                  <a16:creationId xmlns:a16="http://schemas.microsoft.com/office/drawing/2014/main" id="{6836FF57-D70F-4CB7-9866-A2671BCC5367}"/>
                </a:ext>
              </a:extLst>
            </p:cNvPr>
            <p:cNvCxnSpPr/>
            <p:nvPr/>
          </p:nvCxnSpPr>
          <p:spPr>
            <a:xfrm>
              <a:off x="5980763" y="1116106"/>
              <a:ext cx="0" cy="5298141"/>
            </a:xfrm>
            <a:prstGeom prst="line">
              <a:avLst/>
            </a:prstGeom>
            <a:ln w="3175">
              <a:solidFill>
                <a:schemeClr val="bg1">
                  <a:lumMod val="8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AFC7CBE6-AB44-4B1E-9770-D0E916B63F39}"/>
                </a:ext>
              </a:extLst>
            </p:cNvPr>
            <p:cNvCxnSpPr/>
            <p:nvPr/>
          </p:nvCxnSpPr>
          <p:spPr>
            <a:xfrm>
              <a:off x="820272" y="3768443"/>
              <a:ext cx="10470370" cy="0"/>
            </a:xfrm>
            <a:prstGeom prst="line">
              <a:avLst/>
            </a:prstGeom>
            <a:ln w="3175">
              <a:solidFill>
                <a:schemeClr val="bg1">
                  <a:lumMod val="8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sp>
        <p:nvSpPr>
          <p:cNvPr id="25" name="TextBox 24">
            <a:extLst>
              <a:ext uri="{FF2B5EF4-FFF2-40B4-BE49-F238E27FC236}">
                <a16:creationId xmlns:a16="http://schemas.microsoft.com/office/drawing/2014/main" id="{F0292D0A-B89D-4503-BAB5-7CBE71F9A218}"/>
              </a:ext>
            </a:extLst>
          </p:cNvPr>
          <p:cNvSpPr txBox="1"/>
          <p:nvPr/>
        </p:nvSpPr>
        <p:spPr>
          <a:xfrm>
            <a:off x="7892203" y="1486393"/>
            <a:ext cx="2880320" cy="369332"/>
          </a:xfrm>
          <a:prstGeom prst="rect">
            <a:avLst/>
          </a:prstGeom>
          <a:noFill/>
        </p:spPr>
        <p:txBody>
          <a:bodyPr wrap="square" rtlCol="0">
            <a:spAutoFit/>
          </a:bodyPr>
          <a:lstStyle/>
          <a:p>
            <a:pPr algn="r"/>
            <a:r>
              <a:rPr lang="en-IN" sz="1800" b="1" dirty="0">
                <a:latin typeface="Arial" pitchFamily="34" charset="0"/>
                <a:cs typeface="Arial" pitchFamily="34" charset="0"/>
              </a:rPr>
              <a:t>onBefore</a:t>
            </a:r>
            <a:r>
              <a:rPr lang="en-IN" b="1" dirty="0">
                <a:latin typeface="Arial" pitchFamily="34" charset="0"/>
                <a:cs typeface="Arial" pitchFamily="34" charset="0"/>
              </a:rPr>
              <a:t>Rendering</a:t>
            </a:r>
            <a:r>
              <a:rPr lang="en-IN" sz="1800" b="1" dirty="0">
                <a:latin typeface="Arial" pitchFamily="34" charset="0"/>
                <a:cs typeface="Arial" pitchFamily="34" charset="0"/>
              </a:rPr>
              <a:t>()</a:t>
            </a:r>
          </a:p>
        </p:txBody>
      </p:sp>
      <p:sp>
        <p:nvSpPr>
          <p:cNvPr id="26" name="TextBox 25">
            <a:extLst>
              <a:ext uri="{FF2B5EF4-FFF2-40B4-BE49-F238E27FC236}">
                <a16:creationId xmlns:a16="http://schemas.microsoft.com/office/drawing/2014/main" id="{966B3B58-B159-44FC-95FD-AAD5D88DD41D}"/>
              </a:ext>
            </a:extLst>
          </p:cNvPr>
          <p:cNvSpPr txBox="1"/>
          <p:nvPr/>
        </p:nvSpPr>
        <p:spPr>
          <a:xfrm>
            <a:off x="4518359" y="3559419"/>
            <a:ext cx="1107996" cy="923330"/>
          </a:xfrm>
          <a:prstGeom prst="rect">
            <a:avLst/>
          </a:prstGeom>
          <a:noFill/>
          <a:effectLst>
            <a:outerShdw dist="88900" dir="2700000" algn="tl" rotWithShape="0">
              <a:prstClr val="black">
                <a:alpha val="14000"/>
              </a:prstClr>
            </a:outerShdw>
          </a:effectLst>
        </p:spPr>
        <p:txBody>
          <a:bodyPr wrap="none" rtlCol="0">
            <a:spAutoFit/>
          </a:bodyPr>
          <a:lstStyle/>
          <a:p>
            <a:pPr algn="ctr"/>
            <a:r>
              <a:rPr lang="en-IN" sz="5400" b="1" dirty="0">
                <a:solidFill>
                  <a:schemeClr val="bg1"/>
                </a:solidFill>
                <a:latin typeface="Arial" pitchFamily="34" charset="0"/>
                <a:cs typeface="Arial" pitchFamily="34" charset="0"/>
              </a:rPr>
              <a:t>EX</a:t>
            </a:r>
          </a:p>
        </p:txBody>
      </p:sp>
      <p:sp>
        <p:nvSpPr>
          <p:cNvPr id="27" name="TextBox 26">
            <a:extLst>
              <a:ext uri="{FF2B5EF4-FFF2-40B4-BE49-F238E27FC236}">
                <a16:creationId xmlns:a16="http://schemas.microsoft.com/office/drawing/2014/main" id="{5E1B91F8-8EFC-46A8-A13E-468B15A574F0}"/>
              </a:ext>
            </a:extLst>
          </p:cNvPr>
          <p:cNvSpPr txBox="1"/>
          <p:nvPr/>
        </p:nvSpPr>
        <p:spPr>
          <a:xfrm>
            <a:off x="5778430" y="2549216"/>
            <a:ext cx="1184940" cy="923330"/>
          </a:xfrm>
          <a:prstGeom prst="rect">
            <a:avLst/>
          </a:prstGeom>
          <a:noFill/>
          <a:effectLst>
            <a:outerShdw dist="88900" dir="2700000" algn="tl" rotWithShape="0">
              <a:prstClr val="black">
                <a:alpha val="14000"/>
              </a:prstClr>
            </a:outerShdw>
          </a:effectLst>
        </p:spPr>
        <p:txBody>
          <a:bodyPr wrap="none" rtlCol="0">
            <a:spAutoFit/>
          </a:bodyPr>
          <a:lstStyle/>
          <a:p>
            <a:pPr algn="ctr"/>
            <a:r>
              <a:rPr lang="en-IN" sz="5400" b="1" dirty="0">
                <a:solidFill>
                  <a:schemeClr val="bg1"/>
                </a:solidFill>
                <a:latin typeface="Arial" pitchFamily="34" charset="0"/>
                <a:cs typeface="Arial" pitchFamily="34" charset="0"/>
              </a:rPr>
              <a:t>BR</a:t>
            </a:r>
          </a:p>
        </p:txBody>
      </p:sp>
      <p:sp>
        <p:nvSpPr>
          <p:cNvPr id="28" name="TextBox 27">
            <a:extLst>
              <a:ext uri="{FF2B5EF4-FFF2-40B4-BE49-F238E27FC236}">
                <a16:creationId xmlns:a16="http://schemas.microsoft.com/office/drawing/2014/main" id="{AAB04D02-5B03-4B43-80D4-A9936746FDEB}"/>
              </a:ext>
            </a:extLst>
          </p:cNvPr>
          <p:cNvSpPr txBox="1"/>
          <p:nvPr/>
        </p:nvSpPr>
        <p:spPr>
          <a:xfrm>
            <a:off x="761035" y="4005692"/>
            <a:ext cx="2880320" cy="369332"/>
          </a:xfrm>
          <a:prstGeom prst="rect">
            <a:avLst/>
          </a:prstGeom>
          <a:noFill/>
        </p:spPr>
        <p:txBody>
          <a:bodyPr wrap="square" rtlCol="0">
            <a:spAutoFit/>
          </a:bodyPr>
          <a:lstStyle/>
          <a:p>
            <a:r>
              <a:rPr lang="en-IN" sz="1800" b="1" dirty="0">
                <a:latin typeface="Arial" pitchFamily="34" charset="0"/>
                <a:cs typeface="Arial" pitchFamily="34" charset="0"/>
              </a:rPr>
              <a:t>onExit()</a:t>
            </a:r>
          </a:p>
        </p:txBody>
      </p:sp>
      <p:sp>
        <p:nvSpPr>
          <p:cNvPr id="29" name="Footer Placeholder 45">
            <a:extLst>
              <a:ext uri="{FF2B5EF4-FFF2-40B4-BE49-F238E27FC236}">
                <a16:creationId xmlns:a16="http://schemas.microsoft.com/office/drawing/2014/main" id="{7A8FD663-F69A-4552-A042-84151222654A}"/>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1306440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Hook Methods and Global Variable</a:t>
            </a:r>
          </a:p>
          <a:p>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754326"/>
          </a:xfrm>
          <a:prstGeom prst="rect">
            <a:avLst/>
          </a:prstGeom>
          <a:noFill/>
        </p:spPr>
        <p:txBody>
          <a:bodyPr wrap="square" rtlCol="0">
            <a:spAutoFit/>
          </a:bodyPr>
          <a:lstStyle/>
          <a:p>
            <a:pPr marL="285750" indent="-285750">
              <a:buFontTx/>
              <a:buChar char="-"/>
            </a:pPr>
            <a:r>
              <a:rPr lang="en-US" dirty="0"/>
              <a:t>Now we will see how to create a global variable and use it.</a:t>
            </a:r>
          </a:p>
          <a:p>
            <a:pPr marL="285750" indent="-285750">
              <a:buFontTx/>
              <a:buChar char="-"/>
            </a:pPr>
            <a:r>
              <a:rPr lang="en-US" dirty="0"/>
              <a:t>We will also see the use of Hook Methods of a controller.</a:t>
            </a:r>
          </a:p>
          <a:p>
            <a:pPr marL="285750" indent="-285750">
              <a:buFontTx/>
              <a:buChar char="-"/>
            </a:pPr>
            <a:endParaRPr lang="en-US" dirty="0"/>
          </a:p>
          <a:p>
            <a:r>
              <a:rPr lang="en-US" dirty="0"/>
              <a:t>Code Links:- </a:t>
            </a:r>
          </a:p>
          <a:p>
            <a:pPr marL="285750" indent="-285750">
              <a:buFontTx/>
              <a:buChar char="-"/>
            </a:pPr>
            <a:r>
              <a:rPr lang="en-US" dirty="0"/>
              <a:t>MyXML.view.xml</a:t>
            </a:r>
          </a:p>
          <a:p>
            <a:pPr marL="285750" indent="-285750">
              <a:buFontTx/>
              <a:buChar char="-"/>
            </a:pPr>
            <a:r>
              <a:rPr lang="en-US" dirty="0"/>
              <a:t>Main.controller.js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5" name="Picture 4">
            <a:extLst>
              <a:ext uri="{FF2B5EF4-FFF2-40B4-BE49-F238E27FC236}">
                <a16:creationId xmlns:a16="http://schemas.microsoft.com/office/drawing/2014/main" id="{48B4556B-0D9F-3AB9-F71F-850A2F5C8EFF}"/>
              </a:ext>
            </a:extLst>
          </p:cNvPr>
          <p:cNvPicPr>
            <a:picLocks noChangeAspect="1"/>
          </p:cNvPicPr>
          <p:nvPr/>
        </p:nvPicPr>
        <p:blipFill>
          <a:blip r:embed="rId3"/>
          <a:stretch>
            <a:fillRect/>
          </a:stretch>
        </p:blipFill>
        <p:spPr>
          <a:xfrm>
            <a:off x="4218979" y="3081760"/>
            <a:ext cx="7520048" cy="300923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5509747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Binding Modes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862322"/>
          </a:xfrm>
          <a:prstGeom prst="rect">
            <a:avLst/>
          </a:prstGeom>
          <a:noFill/>
        </p:spPr>
        <p:txBody>
          <a:bodyPr wrap="square" rtlCol="0">
            <a:spAutoFit/>
          </a:bodyPr>
          <a:lstStyle/>
          <a:p>
            <a:pPr algn="just"/>
            <a:r>
              <a:rPr lang="en-US" b="0" i="0" dirty="0">
                <a:effectLst/>
              </a:rPr>
              <a:t>There are basically three modes of binding data in SAPUI5.</a:t>
            </a:r>
          </a:p>
          <a:p>
            <a:pPr marL="285750" indent="-285750" algn="just">
              <a:buFont typeface="Wingdings" panose="05000000000000000000" pitchFamily="2" charset="2"/>
              <a:buChar char="q"/>
            </a:pPr>
            <a:r>
              <a:rPr lang="en-US" b="1" i="0" dirty="0">
                <a:effectLst/>
              </a:rPr>
              <a:t>One-way binding</a:t>
            </a:r>
            <a:r>
              <a:rPr lang="en-US" b="0" i="0" dirty="0">
                <a:effectLst/>
              </a:rPr>
              <a:t> – Here, the data is transported in one direction only, i.e., from the model, through the binding instance to the consumer (usually the property of a control), but never in the other direction. Any change done on the model data from the front end is not affected to the model. All the data changes are reflected only on the controls.</a:t>
            </a:r>
          </a:p>
          <a:p>
            <a:pPr marL="285750" indent="-285750" algn="just">
              <a:buFont typeface="Wingdings" panose="05000000000000000000" pitchFamily="2" charset="2"/>
              <a:buChar char="q"/>
            </a:pPr>
            <a:r>
              <a:rPr lang="en-US" b="1" i="0" dirty="0">
                <a:effectLst/>
              </a:rPr>
              <a:t>Two-way binding</a:t>
            </a:r>
            <a:r>
              <a:rPr lang="en-US" b="0" i="0" dirty="0">
                <a:effectLst/>
              </a:rPr>
              <a:t> – Here all input changes done from front end controls are reflected on the model and the backend database. SAPUI5 automatically handles the transport of data both from the model to the controls and back from the controls to the model. </a:t>
            </a:r>
            <a:r>
              <a:rPr lang="en-US" b="1" i="0" dirty="0">
                <a:effectLst/>
              </a:rPr>
              <a:t>It is the default binding mode.</a:t>
            </a:r>
          </a:p>
          <a:p>
            <a:pPr marL="285750" indent="-285750" algn="just">
              <a:buFont typeface="Wingdings" panose="05000000000000000000" pitchFamily="2" charset="2"/>
              <a:buChar char="q"/>
            </a:pPr>
            <a:r>
              <a:rPr lang="en-US" b="1" i="0" dirty="0">
                <a:effectLst/>
              </a:rPr>
              <a:t>One-time binding</a:t>
            </a:r>
            <a:r>
              <a:rPr lang="en-US" b="0" i="0" dirty="0">
                <a:effectLst/>
              </a:rPr>
              <a:t> – Here all data will be bound from model to view just once. After that, the connection is no more set.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3" name="Rectangle 2">
            <a:extLst>
              <a:ext uri="{FF2B5EF4-FFF2-40B4-BE49-F238E27FC236}">
                <a16:creationId xmlns:a16="http://schemas.microsoft.com/office/drawing/2014/main" id="{4C968787-312A-41B2-BC28-78D7D60AB59B}"/>
              </a:ext>
            </a:extLst>
          </p:cNvPr>
          <p:cNvSpPr/>
          <p:nvPr/>
        </p:nvSpPr>
        <p:spPr>
          <a:xfrm>
            <a:off x="556592" y="3728556"/>
            <a:ext cx="1272208" cy="787952"/>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t>Model</a:t>
            </a:r>
          </a:p>
        </p:txBody>
      </p:sp>
      <p:sp>
        <p:nvSpPr>
          <p:cNvPr id="4" name="Rectangle: Rounded Corners 3">
            <a:extLst>
              <a:ext uri="{FF2B5EF4-FFF2-40B4-BE49-F238E27FC236}">
                <a16:creationId xmlns:a16="http://schemas.microsoft.com/office/drawing/2014/main" id="{5C19C5F1-306A-4B48-BE7C-2EB6224B344A}"/>
              </a:ext>
            </a:extLst>
          </p:cNvPr>
          <p:cNvSpPr/>
          <p:nvPr/>
        </p:nvSpPr>
        <p:spPr>
          <a:xfrm>
            <a:off x="3101009" y="3728555"/>
            <a:ext cx="1272208" cy="78795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View</a:t>
            </a:r>
          </a:p>
        </p:txBody>
      </p:sp>
      <p:cxnSp>
        <p:nvCxnSpPr>
          <p:cNvPr id="6" name="Straight Arrow Connector 5">
            <a:extLst>
              <a:ext uri="{FF2B5EF4-FFF2-40B4-BE49-F238E27FC236}">
                <a16:creationId xmlns:a16="http://schemas.microsoft.com/office/drawing/2014/main" id="{2E6AB133-E4D5-4695-812A-6D2D8AA5CEEF}"/>
              </a:ext>
            </a:extLst>
          </p:cNvPr>
          <p:cNvCxnSpPr/>
          <p:nvPr/>
        </p:nvCxnSpPr>
        <p:spPr>
          <a:xfrm>
            <a:off x="1828800" y="3886201"/>
            <a:ext cx="1272209"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9" name="Straight Arrow Connector 8">
            <a:extLst>
              <a:ext uri="{FF2B5EF4-FFF2-40B4-BE49-F238E27FC236}">
                <a16:creationId xmlns:a16="http://schemas.microsoft.com/office/drawing/2014/main" id="{1DBC7D81-D844-411A-AA4F-A55A2F53C7CF}"/>
              </a:ext>
            </a:extLst>
          </p:cNvPr>
          <p:cNvCxnSpPr/>
          <p:nvPr/>
        </p:nvCxnSpPr>
        <p:spPr>
          <a:xfrm flipH="1">
            <a:off x="1828800" y="4303645"/>
            <a:ext cx="1272209"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0" name="Multiplication Sign 9">
            <a:extLst>
              <a:ext uri="{FF2B5EF4-FFF2-40B4-BE49-F238E27FC236}">
                <a16:creationId xmlns:a16="http://schemas.microsoft.com/office/drawing/2014/main" id="{50F7B0CD-0961-47AF-8630-95665D75DFBE}"/>
              </a:ext>
            </a:extLst>
          </p:cNvPr>
          <p:cNvSpPr/>
          <p:nvPr/>
        </p:nvSpPr>
        <p:spPr>
          <a:xfrm>
            <a:off x="2276061" y="4042692"/>
            <a:ext cx="387625" cy="517124"/>
          </a:xfrm>
          <a:prstGeom prst="mathMultiply">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B69DFD5F-47DC-4A58-B8E4-9BAADE8921CA}"/>
              </a:ext>
            </a:extLst>
          </p:cNvPr>
          <p:cNvSpPr txBox="1"/>
          <p:nvPr/>
        </p:nvSpPr>
        <p:spPr>
          <a:xfrm>
            <a:off x="1644925" y="4661714"/>
            <a:ext cx="2037522" cy="369332"/>
          </a:xfrm>
          <a:prstGeom prst="rect">
            <a:avLst/>
          </a:prstGeom>
          <a:noFill/>
        </p:spPr>
        <p:txBody>
          <a:bodyPr wrap="square" rtlCol="0">
            <a:spAutoFit/>
          </a:bodyPr>
          <a:lstStyle/>
          <a:p>
            <a:r>
              <a:rPr lang="en-US" dirty="0">
                <a:solidFill>
                  <a:srgbClr val="FF0000"/>
                </a:solidFill>
              </a:rPr>
              <a:t>One-way binding</a:t>
            </a:r>
          </a:p>
        </p:txBody>
      </p:sp>
      <p:sp>
        <p:nvSpPr>
          <p:cNvPr id="14" name="Rectangle 13">
            <a:extLst>
              <a:ext uri="{FF2B5EF4-FFF2-40B4-BE49-F238E27FC236}">
                <a16:creationId xmlns:a16="http://schemas.microsoft.com/office/drawing/2014/main" id="{AD102F76-231B-49A0-A53A-E3833923FB89}"/>
              </a:ext>
            </a:extLst>
          </p:cNvPr>
          <p:cNvSpPr/>
          <p:nvPr/>
        </p:nvSpPr>
        <p:spPr>
          <a:xfrm>
            <a:off x="6483616" y="3711991"/>
            <a:ext cx="1272208" cy="787952"/>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t>Model</a:t>
            </a:r>
          </a:p>
        </p:txBody>
      </p:sp>
      <p:sp>
        <p:nvSpPr>
          <p:cNvPr id="15" name="Rectangle: Rounded Corners 14">
            <a:extLst>
              <a:ext uri="{FF2B5EF4-FFF2-40B4-BE49-F238E27FC236}">
                <a16:creationId xmlns:a16="http://schemas.microsoft.com/office/drawing/2014/main" id="{80ED0C10-CAFA-47B7-BE2A-DF0F50F95A70}"/>
              </a:ext>
            </a:extLst>
          </p:cNvPr>
          <p:cNvSpPr/>
          <p:nvPr/>
        </p:nvSpPr>
        <p:spPr>
          <a:xfrm>
            <a:off x="9028033" y="3711990"/>
            <a:ext cx="1272208" cy="78795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View</a:t>
            </a:r>
          </a:p>
        </p:txBody>
      </p:sp>
      <p:cxnSp>
        <p:nvCxnSpPr>
          <p:cNvPr id="16" name="Straight Arrow Connector 15">
            <a:extLst>
              <a:ext uri="{FF2B5EF4-FFF2-40B4-BE49-F238E27FC236}">
                <a16:creationId xmlns:a16="http://schemas.microsoft.com/office/drawing/2014/main" id="{0343A529-8710-46E0-B104-022E0A448BF7}"/>
              </a:ext>
            </a:extLst>
          </p:cNvPr>
          <p:cNvCxnSpPr/>
          <p:nvPr/>
        </p:nvCxnSpPr>
        <p:spPr>
          <a:xfrm>
            <a:off x="7755824" y="3869636"/>
            <a:ext cx="1272209"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7" name="Straight Arrow Connector 16">
            <a:extLst>
              <a:ext uri="{FF2B5EF4-FFF2-40B4-BE49-F238E27FC236}">
                <a16:creationId xmlns:a16="http://schemas.microsoft.com/office/drawing/2014/main" id="{98C94EAF-DC63-48F4-A056-C3CA6A1DAA53}"/>
              </a:ext>
            </a:extLst>
          </p:cNvPr>
          <p:cNvCxnSpPr/>
          <p:nvPr/>
        </p:nvCxnSpPr>
        <p:spPr>
          <a:xfrm flipH="1">
            <a:off x="7755824" y="4287080"/>
            <a:ext cx="1272209"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9" name="TextBox 18">
            <a:extLst>
              <a:ext uri="{FF2B5EF4-FFF2-40B4-BE49-F238E27FC236}">
                <a16:creationId xmlns:a16="http://schemas.microsoft.com/office/drawing/2014/main" id="{9F6190A2-D2B4-4B12-A7A5-5634D6EEB89B}"/>
              </a:ext>
            </a:extLst>
          </p:cNvPr>
          <p:cNvSpPr txBox="1"/>
          <p:nvPr/>
        </p:nvSpPr>
        <p:spPr>
          <a:xfrm>
            <a:off x="7626615" y="4635789"/>
            <a:ext cx="2037522" cy="369332"/>
          </a:xfrm>
          <a:prstGeom prst="rect">
            <a:avLst/>
          </a:prstGeom>
          <a:noFill/>
        </p:spPr>
        <p:txBody>
          <a:bodyPr wrap="square" rtlCol="0">
            <a:spAutoFit/>
          </a:bodyPr>
          <a:lstStyle/>
          <a:p>
            <a:r>
              <a:rPr lang="en-US" dirty="0">
                <a:solidFill>
                  <a:srgbClr val="FF0000"/>
                </a:solidFill>
              </a:rPr>
              <a:t>Two-way binding</a:t>
            </a:r>
          </a:p>
        </p:txBody>
      </p:sp>
      <p:sp>
        <p:nvSpPr>
          <p:cNvPr id="12" name="TextBox 11">
            <a:extLst>
              <a:ext uri="{FF2B5EF4-FFF2-40B4-BE49-F238E27FC236}">
                <a16:creationId xmlns:a16="http://schemas.microsoft.com/office/drawing/2014/main" id="{4D15A136-CA65-49A7-B5E8-629ECB0C3454}"/>
              </a:ext>
            </a:extLst>
          </p:cNvPr>
          <p:cNvSpPr txBox="1"/>
          <p:nvPr/>
        </p:nvSpPr>
        <p:spPr>
          <a:xfrm>
            <a:off x="2027583" y="3532083"/>
            <a:ext cx="864704" cy="369332"/>
          </a:xfrm>
          <a:prstGeom prst="rect">
            <a:avLst/>
          </a:prstGeom>
          <a:noFill/>
        </p:spPr>
        <p:txBody>
          <a:bodyPr wrap="square" rtlCol="0">
            <a:spAutoFit/>
          </a:bodyPr>
          <a:lstStyle/>
          <a:p>
            <a:r>
              <a:rPr lang="en-US" dirty="0"/>
              <a:t>Data</a:t>
            </a:r>
          </a:p>
        </p:txBody>
      </p:sp>
      <p:sp>
        <p:nvSpPr>
          <p:cNvPr id="21" name="TextBox 20">
            <a:extLst>
              <a:ext uri="{FF2B5EF4-FFF2-40B4-BE49-F238E27FC236}">
                <a16:creationId xmlns:a16="http://schemas.microsoft.com/office/drawing/2014/main" id="{130EAED1-A148-42BA-8B10-8C3394C18740}"/>
              </a:ext>
            </a:extLst>
          </p:cNvPr>
          <p:cNvSpPr txBox="1"/>
          <p:nvPr/>
        </p:nvSpPr>
        <p:spPr>
          <a:xfrm>
            <a:off x="7989393" y="3564651"/>
            <a:ext cx="864704" cy="369332"/>
          </a:xfrm>
          <a:prstGeom prst="rect">
            <a:avLst/>
          </a:prstGeom>
          <a:noFill/>
        </p:spPr>
        <p:txBody>
          <a:bodyPr wrap="square" rtlCol="0">
            <a:spAutoFit/>
          </a:bodyPr>
          <a:lstStyle/>
          <a:p>
            <a:r>
              <a:rPr lang="en-US" dirty="0"/>
              <a:t>Data</a:t>
            </a:r>
          </a:p>
        </p:txBody>
      </p:sp>
      <p:sp>
        <p:nvSpPr>
          <p:cNvPr id="23" name="TextBox 22">
            <a:extLst>
              <a:ext uri="{FF2B5EF4-FFF2-40B4-BE49-F238E27FC236}">
                <a16:creationId xmlns:a16="http://schemas.microsoft.com/office/drawing/2014/main" id="{426F2E1F-F1C7-48D1-AEB1-A75844B17EB9}"/>
              </a:ext>
            </a:extLst>
          </p:cNvPr>
          <p:cNvSpPr txBox="1"/>
          <p:nvPr/>
        </p:nvSpPr>
        <p:spPr>
          <a:xfrm>
            <a:off x="8038121" y="4198534"/>
            <a:ext cx="864704" cy="369332"/>
          </a:xfrm>
          <a:prstGeom prst="rect">
            <a:avLst/>
          </a:prstGeom>
          <a:noFill/>
        </p:spPr>
        <p:txBody>
          <a:bodyPr wrap="square" rtlCol="0">
            <a:spAutoFit/>
          </a:bodyPr>
          <a:lstStyle/>
          <a:p>
            <a:r>
              <a:rPr lang="en-US" dirty="0"/>
              <a:t>Data</a:t>
            </a:r>
          </a:p>
        </p:txBody>
      </p:sp>
      <p:sp>
        <p:nvSpPr>
          <p:cNvPr id="24" name="Rectangle 23">
            <a:extLst>
              <a:ext uri="{FF2B5EF4-FFF2-40B4-BE49-F238E27FC236}">
                <a16:creationId xmlns:a16="http://schemas.microsoft.com/office/drawing/2014/main" id="{EA983D50-3351-491A-BB3A-21385C9D41B7}"/>
              </a:ext>
            </a:extLst>
          </p:cNvPr>
          <p:cNvSpPr/>
          <p:nvPr/>
        </p:nvSpPr>
        <p:spPr>
          <a:xfrm>
            <a:off x="1805608" y="5335381"/>
            <a:ext cx="1272208" cy="787952"/>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t>Model</a:t>
            </a:r>
          </a:p>
        </p:txBody>
      </p:sp>
      <p:sp>
        <p:nvSpPr>
          <p:cNvPr id="25" name="Rectangle: Rounded Corners 24">
            <a:extLst>
              <a:ext uri="{FF2B5EF4-FFF2-40B4-BE49-F238E27FC236}">
                <a16:creationId xmlns:a16="http://schemas.microsoft.com/office/drawing/2014/main" id="{6343A45A-B2DA-4C4C-B73A-C2BC1CBFC074}"/>
              </a:ext>
            </a:extLst>
          </p:cNvPr>
          <p:cNvSpPr/>
          <p:nvPr/>
        </p:nvSpPr>
        <p:spPr>
          <a:xfrm>
            <a:off x="4350025" y="5335380"/>
            <a:ext cx="1272208" cy="78795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View</a:t>
            </a:r>
          </a:p>
        </p:txBody>
      </p:sp>
      <p:cxnSp>
        <p:nvCxnSpPr>
          <p:cNvPr id="26" name="Straight Arrow Connector 25">
            <a:extLst>
              <a:ext uri="{FF2B5EF4-FFF2-40B4-BE49-F238E27FC236}">
                <a16:creationId xmlns:a16="http://schemas.microsoft.com/office/drawing/2014/main" id="{389F34C6-F5C9-49D7-9359-B0A1B9EBB220}"/>
              </a:ext>
            </a:extLst>
          </p:cNvPr>
          <p:cNvCxnSpPr/>
          <p:nvPr/>
        </p:nvCxnSpPr>
        <p:spPr>
          <a:xfrm>
            <a:off x="3077816" y="5729356"/>
            <a:ext cx="1272209" cy="0"/>
          </a:xfrm>
          <a:prstGeom prst="straightConnector1">
            <a:avLst/>
          </a:prstGeom>
          <a:ln>
            <a:headEnd type="none" w="med" len="med"/>
            <a:tailEnd type="arrow" w="med" len="med"/>
          </a:ln>
        </p:spPr>
        <p:style>
          <a:lnRef idx="3">
            <a:schemeClr val="accent6"/>
          </a:lnRef>
          <a:fillRef idx="0">
            <a:schemeClr val="accent6"/>
          </a:fillRef>
          <a:effectRef idx="2">
            <a:schemeClr val="accent6"/>
          </a:effectRef>
          <a:fontRef idx="minor">
            <a:schemeClr val="tx1"/>
          </a:fontRef>
        </p:style>
      </p:cxnSp>
      <p:sp>
        <p:nvSpPr>
          <p:cNvPr id="28" name="TextBox 27">
            <a:extLst>
              <a:ext uri="{FF2B5EF4-FFF2-40B4-BE49-F238E27FC236}">
                <a16:creationId xmlns:a16="http://schemas.microsoft.com/office/drawing/2014/main" id="{6889EC00-2E5C-44A9-B7D4-C3DEE41B8E42}"/>
              </a:ext>
            </a:extLst>
          </p:cNvPr>
          <p:cNvSpPr txBox="1"/>
          <p:nvPr/>
        </p:nvSpPr>
        <p:spPr>
          <a:xfrm>
            <a:off x="5039134" y="6406986"/>
            <a:ext cx="2037522" cy="369332"/>
          </a:xfrm>
          <a:prstGeom prst="rect">
            <a:avLst/>
          </a:prstGeom>
          <a:noFill/>
        </p:spPr>
        <p:txBody>
          <a:bodyPr wrap="square" rtlCol="0">
            <a:spAutoFit/>
          </a:bodyPr>
          <a:lstStyle/>
          <a:p>
            <a:r>
              <a:rPr lang="en-US" dirty="0">
                <a:solidFill>
                  <a:srgbClr val="FF0000"/>
                </a:solidFill>
              </a:rPr>
              <a:t>One-Time binding</a:t>
            </a:r>
          </a:p>
        </p:txBody>
      </p:sp>
      <p:sp>
        <p:nvSpPr>
          <p:cNvPr id="13" name="TextBox 12">
            <a:extLst>
              <a:ext uri="{FF2B5EF4-FFF2-40B4-BE49-F238E27FC236}">
                <a16:creationId xmlns:a16="http://schemas.microsoft.com/office/drawing/2014/main" id="{E1E246C8-64D4-4579-81E5-6EBE394E191E}"/>
              </a:ext>
            </a:extLst>
          </p:cNvPr>
          <p:cNvSpPr txBox="1"/>
          <p:nvPr/>
        </p:nvSpPr>
        <p:spPr>
          <a:xfrm>
            <a:off x="2751481" y="5252061"/>
            <a:ext cx="652670" cy="369332"/>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r>
              <a:rPr lang="en-US" dirty="0"/>
              <a:t>Data</a:t>
            </a:r>
          </a:p>
        </p:txBody>
      </p:sp>
      <p:cxnSp>
        <p:nvCxnSpPr>
          <p:cNvPr id="33" name="Connector: Curved 32">
            <a:extLst>
              <a:ext uri="{FF2B5EF4-FFF2-40B4-BE49-F238E27FC236}">
                <a16:creationId xmlns:a16="http://schemas.microsoft.com/office/drawing/2014/main" id="{B8FD0FEF-1202-4CE3-BB37-9B90BAC371E0}"/>
              </a:ext>
            </a:extLst>
          </p:cNvPr>
          <p:cNvCxnSpPr>
            <a:stCxn id="13" idx="0"/>
            <a:endCxn id="25" idx="0"/>
          </p:cNvCxnSpPr>
          <p:nvPr/>
        </p:nvCxnSpPr>
        <p:spPr>
          <a:xfrm rot="16200000" flipH="1">
            <a:off x="3990312" y="4339564"/>
            <a:ext cx="83319" cy="1908313"/>
          </a:xfrm>
          <a:prstGeom prst="curvedConnector3">
            <a:avLst>
              <a:gd name="adj1" fmla="val -274367"/>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9E81A203-31E9-4C97-AAAC-A991825B44FA}"/>
              </a:ext>
            </a:extLst>
          </p:cNvPr>
          <p:cNvSpPr/>
          <p:nvPr/>
        </p:nvSpPr>
        <p:spPr>
          <a:xfrm>
            <a:off x="6493558" y="5342007"/>
            <a:ext cx="1272208" cy="787952"/>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t>Model</a:t>
            </a:r>
          </a:p>
        </p:txBody>
      </p:sp>
      <p:sp>
        <p:nvSpPr>
          <p:cNvPr id="35" name="Rectangle: Rounded Corners 34">
            <a:extLst>
              <a:ext uri="{FF2B5EF4-FFF2-40B4-BE49-F238E27FC236}">
                <a16:creationId xmlns:a16="http://schemas.microsoft.com/office/drawing/2014/main" id="{002EFCBA-6EEF-4EA1-9892-8B8ECAD235E2}"/>
              </a:ext>
            </a:extLst>
          </p:cNvPr>
          <p:cNvSpPr/>
          <p:nvPr/>
        </p:nvSpPr>
        <p:spPr>
          <a:xfrm>
            <a:off x="9037975" y="5342006"/>
            <a:ext cx="1272208" cy="78795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View</a:t>
            </a:r>
          </a:p>
        </p:txBody>
      </p:sp>
      <p:sp>
        <p:nvSpPr>
          <p:cNvPr id="40" name="Arrow: Right 39">
            <a:extLst>
              <a:ext uri="{FF2B5EF4-FFF2-40B4-BE49-F238E27FC236}">
                <a16:creationId xmlns:a16="http://schemas.microsoft.com/office/drawing/2014/main" id="{06A40ADC-FAA2-485B-9823-805410AD777F}"/>
              </a:ext>
            </a:extLst>
          </p:cNvPr>
          <p:cNvSpPr/>
          <p:nvPr/>
        </p:nvSpPr>
        <p:spPr>
          <a:xfrm>
            <a:off x="5721281" y="5632403"/>
            <a:ext cx="673228" cy="2071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E62A31A1-28D4-49A8-8DFD-8803BB1E0B16}"/>
              </a:ext>
            </a:extLst>
          </p:cNvPr>
          <p:cNvSpPr txBox="1"/>
          <p:nvPr/>
        </p:nvSpPr>
        <p:spPr>
          <a:xfrm>
            <a:off x="7401186" y="5188744"/>
            <a:ext cx="652670" cy="369332"/>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r>
              <a:rPr lang="en-US" dirty="0"/>
              <a:t>Data</a:t>
            </a:r>
          </a:p>
        </p:txBody>
      </p:sp>
      <p:sp>
        <p:nvSpPr>
          <p:cNvPr id="42" name="TextBox 41">
            <a:extLst>
              <a:ext uri="{FF2B5EF4-FFF2-40B4-BE49-F238E27FC236}">
                <a16:creationId xmlns:a16="http://schemas.microsoft.com/office/drawing/2014/main" id="{C2FEFC2C-54B0-4B8B-A938-2C5D83804949}"/>
              </a:ext>
            </a:extLst>
          </p:cNvPr>
          <p:cNvSpPr txBox="1"/>
          <p:nvPr/>
        </p:nvSpPr>
        <p:spPr>
          <a:xfrm>
            <a:off x="9851335" y="5190647"/>
            <a:ext cx="652670" cy="369332"/>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r>
              <a:rPr lang="en-US" dirty="0"/>
              <a:t>Data</a:t>
            </a:r>
          </a:p>
        </p:txBody>
      </p:sp>
      <p:cxnSp>
        <p:nvCxnSpPr>
          <p:cNvPr id="45" name="Straight Connector 44">
            <a:extLst>
              <a:ext uri="{FF2B5EF4-FFF2-40B4-BE49-F238E27FC236}">
                <a16:creationId xmlns:a16="http://schemas.microsoft.com/office/drawing/2014/main" id="{A9CF12B5-44FA-4DC5-8F23-FF0F48036B2A}"/>
              </a:ext>
            </a:extLst>
          </p:cNvPr>
          <p:cNvCxnSpPr>
            <a:stCxn id="34" idx="3"/>
            <a:endCxn id="35" idx="1"/>
          </p:cNvCxnSpPr>
          <p:nvPr/>
        </p:nvCxnSpPr>
        <p:spPr>
          <a:xfrm flipV="1">
            <a:off x="7765766" y="5735982"/>
            <a:ext cx="1272209" cy="1"/>
          </a:xfrm>
          <a:prstGeom prst="line">
            <a:avLst/>
          </a:prstGeom>
          <a:ln>
            <a:headEnd type="arrow" w="med" len="med"/>
            <a:tailEnd type="arrow" w="med" len="med"/>
          </a:ln>
        </p:spPr>
        <p:style>
          <a:lnRef idx="3">
            <a:schemeClr val="dk1"/>
          </a:lnRef>
          <a:fillRef idx="0">
            <a:schemeClr val="dk1"/>
          </a:fillRef>
          <a:effectRef idx="2">
            <a:schemeClr val="dk1"/>
          </a:effectRef>
          <a:fontRef idx="minor">
            <a:schemeClr val="tx1"/>
          </a:fontRef>
        </p:style>
      </p:cxnSp>
      <p:sp>
        <p:nvSpPr>
          <p:cNvPr id="46" name="Multiplication Sign 45">
            <a:extLst>
              <a:ext uri="{FF2B5EF4-FFF2-40B4-BE49-F238E27FC236}">
                <a16:creationId xmlns:a16="http://schemas.microsoft.com/office/drawing/2014/main" id="{5D558407-0448-4B8F-AED4-624E66433248}"/>
              </a:ext>
            </a:extLst>
          </p:cNvPr>
          <p:cNvSpPr/>
          <p:nvPr/>
        </p:nvSpPr>
        <p:spPr>
          <a:xfrm>
            <a:off x="8173461" y="5470794"/>
            <a:ext cx="387625" cy="517124"/>
          </a:xfrm>
          <a:prstGeom prst="mathMultiply">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1104637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2942</TotalTime>
  <Words>5658</Words>
  <Application>Microsoft Office PowerPoint</Application>
  <PresentationFormat>Widescreen</PresentationFormat>
  <Paragraphs>697</Paragraphs>
  <Slides>58</Slides>
  <Notes>4</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58</vt:i4>
      </vt:variant>
    </vt:vector>
  </HeadingPairs>
  <TitlesOfParts>
    <vt:vector size="68" baseType="lpstr">
      <vt:lpstr>Arial</vt:lpstr>
      <vt:lpstr>Calibri</vt:lpstr>
      <vt:lpstr>Calibri (Body)</vt:lpstr>
      <vt:lpstr>Calibri Light</vt:lpstr>
      <vt:lpstr>Consolas</vt:lpstr>
      <vt:lpstr>Cooper Black</vt:lpstr>
      <vt:lpstr>SAPRegular</vt:lpstr>
      <vt:lpstr>Segoe UI</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cvedi@soyuztechnologies.com</dc:creator>
  <cp:lastModifiedBy>Anubhav Oberoy</cp:lastModifiedBy>
  <cp:revision>18</cp:revision>
  <dcterms:created xsi:type="dcterms:W3CDTF">2023-08-10T16:09:42Z</dcterms:created>
  <dcterms:modified xsi:type="dcterms:W3CDTF">2024-10-21T10:24:57Z</dcterms:modified>
</cp:coreProperties>
</file>